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sldIdLst>
    <p:sldId id="256" r:id="rId2"/>
    <p:sldId id="272" r:id="rId3"/>
    <p:sldId id="313" r:id="rId4"/>
    <p:sldId id="314" r:id="rId5"/>
    <p:sldId id="316" r:id="rId6"/>
    <p:sldId id="319" r:id="rId7"/>
    <p:sldId id="318" r:id="rId8"/>
    <p:sldId id="320" r:id="rId9"/>
    <p:sldId id="321" r:id="rId10"/>
    <p:sldId id="332" r:id="rId11"/>
    <p:sldId id="317" r:id="rId12"/>
    <p:sldId id="322" r:id="rId13"/>
    <p:sldId id="323" r:id="rId14"/>
    <p:sldId id="325" r:id="rId15"/>
    <p:sldId id="350" r:id="rId16"/>
    <p:sldId id="346" r:id="rId17"/>
    <p:sldId id="349" r:id="rId18"/>
    <p:sldId id="348" r:id="rId19"/>
    <p:sldId id="347" r:id="rId20"/>
    <p:sldId id="353" r:id="rId21"/>
    <p:sldId id="351" r:id="rId22"/>
    <p:sldId id="352" r:id="rId23"/>
    <p:sldId id="326" r:id="rId24"/>
    <p:sldId id="354" r:id="rId25"/>
    <p:sldId id="333" r:id="rId26"/>
    <p:sldId id="334" r:id="rId27"/>
    <p:sldId id="341" r:id="rId28"/>
    <p:sldId id="342" r:id="rId29"/>
    <p:sldId id="343" r:id="rId30"/>
    <p:sldId id="335" r:id="rId31"/>
    <p:sldId id="345" r:id="rId32"/>
    <p:sldId id="327" r:id="rId33"/>
    <p:sldId id="337" r:id="rId34"/>
    <p:sldId id="338" r:id="rId35"/>
    <p:sldId id="258" r:id="rId36"/>
    <p:sldId id="259" r:id="rId37"/>
    <p:sldId id="356" r:id="rId38"/>
    <p:sldId id="339" r:id="rId39"/>
    <p:sldId id="358" r:id="rId40"/>
    <p:sldId id="330" r:id="rId41"/>
    <p:sldId id="33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7D4B8-11D8-A94A-89D2-38B1176D11F9}" v="1841" dt="2025-05-03T03:54:58.860"/>
    <p1510:client id="{2AB70946-2EFF-94A2-373A-4312CF5B3232}" v="28" dt="2025-05-02T19:30:08.259"/>
    <p1510:client id="{2F2E30A8-BC96-1AA3-C300-9664719C9476}" v="1" dt="2025-05-02T17:09:30.787"/>
    <p1510:client id="{587B1B10-E487-F8D6-2960-A097D198A7E6}" v="6" dt="2025-05-02T17:20:24.941"/>
    <p1510:client id="{9AB57F8B-6B08-9B62-B0A7-E954090A4138}" v="3" dt="2025-05-02T19:11:26.753"/>
    <p1510:client id="{DBCE97A9-26B9-0442-3179-E25E2C915042}" v="1502" dt="2025-05-02T22:30:40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722"/>
  </p:normalViewPr>
  <p:slideViewPr>
    <p:cSldViewPr snapToGrid="0">
      <p:cViewPr>
        <p:scale>
          <a:sx n="120" d="100"/>
          <a:sy n="120" d="100"/>
        </p:scale>
        <p:origin x="44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16BB3-D151-41A3-9234-F7A00FCF4141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D8DD0-518A-4C1C-81B8-379D986B22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8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0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4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0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39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84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2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8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18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8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6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F4CB-73B3-ADF8-570B-7E0124F11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5533" y="1213021"/>
            <a:ext cx="9144000" cy="2387600"/>
          </a:xfrm>
        </p:spPr>
        <p:txBody>
          <a:bodyPr>
            <a:noAutofit/>
          </a:bodyPr>
          <a:lstStyle/>
          <a:p>
            <a:br>
              <a:rPr lang="en-US" sz="2800"/>
            </a:br>
            <a:r>
              <a:rPr lang="en-IN" sz="4800" b="1"/>
              <a:t>Chiplet-Based Architectures for Scalable DNN Accelerators</a:t>
            </a:r>
            <a:br>
              <a:rPr lang="en-IN" sz="4800" b="1"/>
            </a:br>
            <a:endParaRPr lang="en-IN" sz="48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D1A42-92FF-2B58-6746-337174066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3348" y="3073193"/>
            <a:ext cx="9590424" cy="27025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 algn="just"/>
            <a:r>
              <a:rPr lang="en-US" sz="2800" dirty="0"/>
              <a:t>Presenters: Darpan Gaur </a:t>
            </a:r>
            <a:r>
              <a:rPr lang="en-US" sz="2000" dirty="0"/>
              <a:t>(CO21BTECH11004)</a:t>
            </a:r>
            <a:endParaRPr lang="en-US" sz="2800" dirty="0"/>
          </a:p>
          <a:p>
            <a:pPr algn="just"/>
            <a:r>
              <a:rPr lang="en-US" sz="2800" dirty="0"/>
              <a:t>      Lakshya Arora </a:t>
            </a:r>
            <a:r>
              <a:rPr lang="en-US" sz="2000" dirty="0"/>
              <a:t>(CS24RESCH11006</a:t>
            </a:r>
            <a:r>
              <a:rPr lang="en-US" sz="1800" dirty="0"/>
              <a:t>)</a:t>
            </a: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algn="just"/>
            <a:r>
              <a:rPr lang="en-US" sz="2200" dirty="0"/>
              <a:t>Course Instructor: Dr. Rajesh Kedia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25280FD-538A-159C-1FF7-53E0AC3548C6}"/>
              </a:ext>
            </a:extLst>
          </p:cNvPr>
          <p:cNvSpPr txBox="1">
            <a:spLocks/>
          </p:cNvSpPr>
          <p:nvPr/>
        </p:nvSpPr>
        <p:spPr>
          <a:xfrm>
            <a:off x="1190297" y="2381526"/>
            <a:ext cx="10484068" cy="2384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7" name="Picture 6" descr="A logo of a book&#10;&#10;AI-generated content may be incorrect.">
            <a:extLst>
              <a:ext uri="{FF2B5EF4-FFF2-40B4-BE49-F238E27FC236}">
                <a16:creationId xmlns:a16="http://schemas.microsoft.com/office/drawing/2014/main" id="{75C23CFF-555D-9A68-E356-E718C328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8" t="-828" r="222" b="7229"/>
          <a:stretch/>
        </p:blipFill>
        <p:spPr>
          <a:xfrm>
            <a:off x="9351190" y="4553208"/>
            <a:ext cx="2596685" cy="2074097"/>
          </a:xfrm>
          <a:prstGeom prst="rect">
            <a:avLst/>
          </a:prstGeom>
        </p:spPr>
      </p:pic>
      <p:pic>
        <p:nvPicPr>
          <p:cNvPr id="4" name="Picture 3" descr="A logo of a computer science and engineering department&#10;&#10;AI-generated content may be incorrect.">
            <a:extLst>
              <a:ext uri="{FF2B5EF4-FFF2-40B4-BE49-F238E27FC236}">
                <a16:creationId xmlns:a16="http://schemas.microsoft.com/office/drawing/2014/main" id="{F72FF1AC-FC22-8D85-C545-66087A34C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7" y="4715882"/>
            <a:ext cx="2101518" cy="174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C7FC1-1DDC-6475-40EF-6071EC716154}"/>
              </a:ext>
            </a:extLst>
          </p:cNvPr>
          <p:cNvSpPr txBox="1"/>
          <p:nvPr/>
        </p:nvSpPr>
        <p:spPr>
          <a:xfrm>
            <a:off x="3722915" y="683334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Term Paper Presentation on</a:t>
            </a:r>
          </a:p>
        </p:txBody>
      </p:sp>
    </p:spTree>
    <p:extLst>
      <p:ext uri="{BB962C8B-B14F-4D97-AF65-F5344CB8AC3E}">
        <p14:creationId xmlns:p14="http://schemas.microsoft.com/office/powerpoint/2010/main" val="235427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7853-FDA8-CD93-9077-1EBB7242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257" y="256268"/>
            <a:ext cx="10787743" cy="1325563"/>
          </a:xfrm>
        </p:spPr>
        <p:txBody>
          <a:bodyPr>
            <a:normAutofit/>
          </a:bodyPr>
          <a:lstStyle/>
          <a:p>
            <a:r>
              <a:rPr lang="en-IN" sz="3600"/>
              <a:t>Chiplet-based architectures for various applications: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53A1-730B-1DCF-D8DC-73CD8361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1777773"/>
            <a:ext cx="10994571" cy="4666569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b="1" kern="10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</a:t>
            </a:r>
            <a:r>
              <a:rPr lang="en-IN" sz="3500" b="1" kern="10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DNN Acceleration</a:t>
            </a:r>
            <a:r>
              <a:rPr lang="en-IN" sz="3500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IN" sz="3500" kern="10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CHIPLET-BASED TRAINING ACCELERATORS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General Purpose SoCs / Modular Architectures: 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Intel’s Foveros &amp; Lakefield</a:t>
            </a:r>
            <a:r>
              <a:rPr lang="en-IN" sz="1800">
                <a:effectLst/>
              </a:rPr>
              <a:t>, 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AMD’s Infinity Fabric </a:t>
            </a:r>
            <a:r>
              <a:rPr lang="en-IN" sz="1800">
                <a:effectLst/>
              </a:rPr>
              <a:t> , 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Chiplet-based RISC-V Systems </a:t>
            </a:r>
            <a:r>
              <a:rPr lang="en-IN" sz="1800">
                <a:effectLst/>
              </a:rPr>
              <a:t> </a:t>
            </a:r>
            <a:endParaRPr lang="en-IN" kern="10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Recommendation Systems: </a:t>
            </a:r>
            <a:r>
              <a:rPr lang="en-IN" b="1" i="0" u="none" strike="noStrike">
                <a:solidFill>
                  <a:srgbClr val="14141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Centaur</a:t>
            </a:r>
            <a:r>
              <a:rPr lang="en-IN" sz="1800">
                <a:effectLst/>
              </a:rPr>
              <a:t>  </a:t>
            </a:r>
            <a:r>
              <a:rPr lang="en-IN">
                <a:latin typeface="Aptos" panose="020B0004020202020204" pitchFamily="34" charset="0"/>
                <a:cs typeface="Times New Roman" panose="02020603050405020304" pitchFamily="18" charset="0"/>
              </a:rPr>
              <a:t>(ISCA 2020), 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RecNMP (HPCA 2021)</a:t>
            </a:r>
            <a:r>
              <a:rPr lang="en-IN" sz="1800">
                <a:effectLst/>
              </a:rPr>
              <a:t> </a:t>
            </a:r>
            <a:endParaRPr lang="en-IN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Data </a:t>
            </a:r>
            <a:r>
              <a:rPr lang="en-IN" b="1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Center</a:t>
            </a:r>
            <a:r>
              <a:rPr lang="en-IN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&amp; Heterogeneous Architectures: 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Cerberus (MICRO 2020)</a:t>
            </a:r>
            <a:r>
              <a:rPr lang="en-IN" sz="1800">
                <a:effectLst/>
              </a:rPr>
              <a:t> , 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Modular Accelerator Fabric (MAF</a:t>
            </a:r>
            <a:r>
              <a:rPr lang="en-IN" sz="1800">
                <a:effectLst/>
              </a:rPr>
              <a:t> , 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POSEIDON (MICRO 2021) </a:t>
            </a:r>
            <a:endParaRPr lang="en-IN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Memory-Centric Architectures: </a:t>
            </a:r>
            <a:r>
              <a:rPr lang="en-IN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Near-Memory Processing (NMP) Chiplets, 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HBM-PIM</a:t>
            </a:r>
            <a:r>
              <a:rPr lang="en-IN" sz="1800">
                <a:effectLst/>
              </a:rPr>
              <a:t> , </a:t>
            </a:r>
            <a:r>
              <a:rPr lang="en-IN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TeraPHY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+ </a:t>
            </a:r>
            <a:r>
              <a:rPr lang="en-IN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BoW</a:t>
            </a:r>
            <a:r>
              <a:rPr lang="en-IN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(Bunch of Wire</a:t>
            </a:r>
            <a:r>
              <a:rPr lang="en-IN">
                <a:latin typeface="Aptos" panose="020B0004020202020204" pitchFamily="34" charset="0"/>
                <a:cs typeface="Times New Roman" panose="02020603050405020304" pitchFamily="18" charset="0"/>
              </a:rPr>
              <a:t>s)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IN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IN" b="1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IN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9983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DF551-936A-E0B7-FCC0-5A8C38945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D188-5183-9A93-1E9B-25F8591D7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871"/>
            <a:ext cx="10515600" cy="1325563"/>
          </a:xfrm>
        </p:spPr>
        <p:txBody>
          <a:bodyPr/>
          <a:lstStyle/>
          <a:p>
            <a:pPr algn="ctr"/>
            <a:r>
              <a:rPr lang="en-US"/>
              <a:t>SIMBA: Baseline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0C227-7D62-BDCF-5809-3FE8DE07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/>
              <a:t>First </a:t>
            </a:r>
            <a:r>
              <a:rPr lang="en-US" err="1"/>
              <a:t>Chiplet</a:t>
            </a:r>
            <a:r>
              <a:rPr lang="en-US"/>
              <a:t>-based Deep Learning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6F8E6-C126-4BBA-8E07-2DB678C9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" b="1011"/>
          <a:stretch/>
        </p:blipFill>
        <p:spPr>
          <a:xfrm>
            <a:off x="472599" y="2085195"/>
            <a:ext cx="11011832" cy="3964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80BBAE-0B80-E586-ED6E-D2079B9639C2}"/>
              </a:ext>
            </a:extLst>
          </p:cNvPr>
          <p:cNvSpPr txBox="1"/>
          <p:nvPr/>
        </p:nvSpPr>
        <p:spPr>
          <a:xfrm>
            <a:off x="177338" y="6328756"/>
            <a:ext cx="1181515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Shao, </a:t>
            </a:r>
            <a:r>
              <a:rPr lang="en-US" sz="1000" dirty="0" err="1">
                <a:ea typeface="+mn-lt"/>
                <a:cs typeface="+mn-lt"/>
              </a:rPr>
              <a:t>Yakun</a:t>
            </a:r>
            <a:r>
              <a:rPr lang="en-US" sz="1000" dirty="0">
                <a:ea typeface="+mn-lt"/>
                <a:cs typeface="+mn-lt"/>
              </a:rPr>
              <a:t> Sophia, et al. "Simba: Scaling deep-learning inference with multi-chip-module-based architecture." </a:t>
            </a:r>
            <a:r>
              <a:rPr lang="en-US" sz="1000" i="1" dirty="0">
                <a:ea typeface="+mn-lt"/>
                <a:cs typeface="+mn-lt"/>
              </a:rPr>
              <a:t>Proceedings of the 52nd annual IEEE/ACM international symposium on microarchitecture</a:t>
            </a:r>
            <a:r>
              <a:rPr lang="en-US" sz="1000" dirty="0">
                <a:ea typeface="+mn-lt"/>
                <a:cs typeface="+mn-lt"/>
              </a:rPr>
              <a:t>. 2019.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072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3E03E-763E-32ED-7C2C-F7D245A99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6FF1B-A898-488F-970B-8EE6D150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6" y="452492"/>
            <a:ext cx="10981707" cy="5796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1965FC-4071-8617-E240-368D8977BC30}"/>
              </a:ext>
            </a:extLst>
          </p:cNvPr>
          <p:cNvSpPr txBox="1"/>
          <p:nvPr/>
        </p:nvSpPr>
        <p:spPr>
          <a:xfrm>
            <a:off x="8839198" y="6405508"/>
            <a:ext cx="4452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hackmd.io</a:t>
            </a:r>
            <a:r>
              <a:rPr lang="en-US" sz="1200" dirty="0"/>
              <a:t>/@</a:t>
            </a:r>
            <a:r>
              <a:rPr lang="en-US" sz="1200" dirty="0" err="1"/>
              <a:t>nctu</a:t>
            </a:r>
            <a:r>
              <a:rPr lang="en-US" sz="1200" dirty="0"/>
              <a:t>-</a:t>
            </a:r>
            <a:r>
              <a:rPr lang="en-US" sz="1200" dirty="0" err="1"/>
              <a:t>cas</a:t>
            </a:r>
            <a:r>
              <a:rPr lang="en-US" sz="1200" dirty="0"/>
              <a:t>-lab/rJTovb6td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0BF84-436F-C0C8-A10B-FFA0E1277A45}"/>
              </a:ext>
            </a:extLst>
          </p:cNvPr>
          <p:cNvSpPr txBox="1"/>
          <p:nvPr/>
        </p:nvSpPr>
        <p:spPr>
          <a:xfrm>
            <a:off x="2013856" y="6253977"/>
            <a:ext cx="3396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( TSMC 16nm </a:t>
            </a:r>
            <a:r>
              <a:rPr lang="en-US" sz="2400" b="1" err="1">
                <a:solidFill>
                  <a:srgbClr val="002060"/>
                </a:solidFill>
              </a:rPr>
              <a:t>FinFET</a:t>
            </a:r>
            <a:r>
              <a:rPr lang="en-US" sz="2400" b="1">
                <a:solidFill>
                  <a:srgbClr val="002060"/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52900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EE58C-356D-7573-F7BD-79531D60F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C00E-9FA4-B383-BD6D-8FFDBE35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Paper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0F19-3D79-C981-880F-15EA69A8E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1" dirty="0">
                <a:solidFill>
                  <a:srgbClr val="FF0000"/>
                </a:solidFill>
                <a:effectLst/>
                <a:latin typeface="Times"/>
              </a:rPr>
              <a:t>INDM</a:t>
            </a:r>
            <a:r>
              <a:rPr lang="en-IN" i="1" dirty="0">
                <a:effectLst/>
                <a:latin typeface="Times"/>
              </a:rPr>
              <a:t>: Chiplet-Based Interconnect Network and</a:t>
            </a:r>
            <a:r>
              <a:rPr lang="en-IN" dirty="0">
                <a:latin typeface="Times"/>
              </a:rPr>
              <a:t> </a:t>
            </a:r>
            <a:r>
              <a:rPr lang="en-IN" i="1" dirty="0">
                <a:effectLst/>
                <a:latin typeface="Times"/>
              </a:rPr>
              <a:t>Dataflow Mapping for DNN Accelerators </a:t>
            </a:r>
            <a:r>
              <a:rPr lang="en-IN" sz="2000" i="1" dirty="0">
                <a:effectLst/>
                <a:latin typeface="Times"/>
              </a:rPr>
              <a:t>(</a:t>
            </a:r>
            <a:r>
              <a:rPr lang="en-IN" sz="1800" i="1" dirty="0">
                <a:latin typeface="Times"/>
              </a:rPr>
              <a:t>IEEE TCAD 2024</a:t>
            </a:r>
            <a:r>
              <a:rPr lang="en-IN" sz="2000" i="1" dirty="0">
                <a:latin typeface="Times"/>
              </a:rPr>
              <a:t>)</a:t>
            </a:r>
          </a:p>
          <a:p>
            <a:r>
              <a:rPr lang="en-IN" i="1" dirty="0">
                <a:solidFill>
                  <a:srgbClr val="FF0000"/>
                </a:solidFill>
                <a:latin typeface="Times"/>
              </a:rPr>
              <a:t>Gemini</a:t>
            </a:r>
            <a:r>
              <a:rPr lang="en-IN" i="1" dirty="0">
                <a:latin typeface="Times"/>
              </a:rPr>
              <a:t>: Mapping and Architecture Co-exploration for Large-scale DNN Chiplet Accelerators </a:t>
            </a:r>
            <a:r>
              <a:rPr lang="en-IN" sz="2400" i="1" dirty="0">
                <a:effectLst/>
                <a:latin typeface="Times"/>
              </a:rPr>
              <a:t>(</a:t>
            </a:r>
            <a:r>
              <a:rPr lang="en-IN" sz="2000" i="1" dirty="0">
                <a:latin typeface="Times"/>
              </a:rPr>
              <a:t>HPCA2024</a:t>
            </a:r>
            <a:r>
              <a:rPr lang="en-IN" sz="2400" i="1" dirty="0">
                <a:latin typeface="Times"/>
              </a:rPr>
              <a:t>)</a:t>
            </a:r>
            <a:endParaRPr lang="en-IN" sz="2000" i="1" dirty="0">
              <a:latin typeface="Times"/>
            </a:endParaRPr>
          </a:p>
          <a:p>
            <a:r>
              <a:rPr lang="en-IN" i="1" dirty="0">
                <a:solidFill>
                  <a:srgbClr val="FF0000"/>
                </a:solidFill>
                <a:latin typeface="Times"/>
              </a:rPr>
              <a:t>Florets for Chiplets</a:t>
            </a:r>
            <a:r>
              <a:rPr lang="en-IN" i="1" dirty="0">
                <a:latin typeface="Times"/>
              </a:rPr>
              <a:t>: Data Flow-aware High-Performance and Energy-efficient Network-on-Interposer for CNN Inference Tasks </a:t>
            </a:r>
            <a:r>
              <a:rPr lang="en-IN" sz="2000" i="1" dirty="0">
                <a:latin typeface="Times"/>
              </a:rPr>
              <a:t>(ACM TECS 2023) </a:t>
            </a:r>
          </a:p>
          <a:p>
            <a:r>
              <a:rPr lang="en-IN" i="1" dirty="0">
                <a:solidFill>
                  <a:srgbClr val="FF0000"/>
                </a:solidFill>
                <a:latin typeface="Times"/>
              </a:rPr>
              <a:t>TEFLON</a:t>
            </a:r>
            <a:r>
              <a:rPr lang="en-IN" i="1" dirty="0">
                <a:latin typeface="Times"/>
              </a:rPr>
              <a:t>: Thermally Efficient Dataflow-aware 3D NoC for Accelerating CNN Inferencing on Manycore PIM Architectures </a:t>
            </a:r>
            <a:r>
              <a:rPr lang="en-IN" sz="2000" i="1" dirty="0">
                <a:latin typeface="Times"/>
              </a:rPr>
              <a:t>(ACM TECS 2024)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7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F044-235B-927C-55F7-1F941936C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A210-0732-484D-DDDD-EE3882176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i="1" dirty="0">
                <a:solidFill>
                  <a:srgbClr val="002060"/>
                </a:solidFill>
                <a:latin typeface="Times"/>
              </a:rPr>
              <a:t>INDM</a:t>
            </a:r>
            <a:r>
              <a:rPr lang="en-IN" sz="2800" i="1" dirty="0">
                <a:latin typeface="Times"/>
              </a:rPr>
              <a:t>: Chiplet-Based Interconnect Network and</a:t>
            </a:r>
            <a:r>
              <a:rPr lang="en-IN" sz="2800" dirty="0">
                <a:latin typeface="Times"/>
              </a:rPr>
              <a:t> </a:t>
            </a:r>
            <a:r>
              <a:rPr lang="en-IN" sz="2800" i="1" dirty="0">
                <a:latin typeface="Times"/>
              </a:rPr>
              <a:t>Dataflow Mapping for DNN Accelerators </a:t>
            </a:r>
            <a:r>
              <a:rPr lang="en-IN" sz="2000" i="1" dirty="0">
                <a:effectLst/>
                <a:latin typeface="Times"/>
              </a:rPr>
              <a:t>(</a:t>
            </a:r>
            <a:r>
              <a:rPr lang="en-IN" sz="2000" i="1" dirty="0">
                <a:latin typeface="Times"/>
              </a:rPr>
              <a:t>IEEE TCAD 2024)</a:t>
            </a:r>
            <a:br>
              <a:rPr lang="en-IN" sz="2000" i="1" dirty="0">
                <a:latin typeface="Times"/>
              </a:rPr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A1849-73E7-9135-11A4-D86DC02C9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An efficient hierarchical interconnect network composed of a multiring on-die network and a cluster-based inter-die network is proposed to facilitate the data reuse and traffic pattern in DNN workloads.</a:t>
            </a:r>
          </a:p>
          <a:p>
            <a:r>
              <a:rPr lang="en-US" sz="3200" dirty="0">
                <a:ea typeface="+mn-lt"/>
                <a:cs typeface="+mn-lt"/>
              </a:rPr>
              <a:t>An exploration framework of architectural partitioning and topology evaluation is proposed to find the optimal architecture configuration with the best tradeoff among performance, energy and chip area.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C925-EBCF-ADBA-F57F-C777C73D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3A96C-5B53-F864-3611-4985C043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Overhead of inter-die communication has become performance bottleneck.</a:t>
            </a:r>
          </a:p>
          <a:p>
            <a:r>
              <a:rPr lang="en-US" sz="3200" dirty="0"/>
              <a:t>Architecture partitioning: partition one monolithic chip into multiple smaller chiplets,  opens up huge design space.</a:t>
            </a:r>
          </a:p>
          <a:p>
            <a:r>
              <a:rPr lang="en-US" sz="3200" dirty="0"/>
              <a:t>Traditional dataflow mapping for monolithic chips are inefficient for </a:t>
            </a:r>
            <a:r>
              <a:rPr lang="en-US" sz="3200" dirty="0" err="1"/>
              <a:t>chiplet</a:t>
            </a:r>
            <a:r>
              <a:rPr lang="en-US" sz="3200" dirty="0"/>
              <a:t>-based architectures.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6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97EF124-388D-D9E8-14C5-6286AB17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Architecture</a:t>
            </a:r>
          </a:p>
        </p:txBody>
      </p:sp>
      <p:pic>
        <p:nvPicPr>
          <p:cNvPr id="13" name="Content Placeholder 12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177D085-B2E8-E025-E0B9-2A39FC72E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86" y="1873908"/>
            <a:ext cx="11993135" cy="365074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33A7ED-0ADC-7DD3-7FE6-23557FA7993B}"/>
              </a:ext>
            </a:extLst>
          </p:cNvPr>
          <p:cNvSpPr txBox="1"/>
          <p:nvPr/>
        </p:nvSpPr>
        <p:spPr>
          <a:xfrm>
            <a:off x="177338" y="6328756"/>
            <a:ext cx="118151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ea typeface="+mn-lt"/>
                <a:cs typeface="+mn-lt"/>
              </a:rPr>
              <a:t>Jinming</a:t>
            </a:r>
            <a:r>
              <a:rPr lang="en-US" sz="1000">
                <a:ea typeface="+mn-lt"/>
                <a:cs typeface="+mn-lt"/>
              </a:rPr>
              <a:t> Zhang, Xi Fan, </a:t>
            </a:r>
            <a:r>
              <a:rPr lang="en-US" sz="1000" err="1">
                <a:ea typeface="+mn-lt"/>
                <a:cs typeface="+mn-lt"/>
              </a:rPr>
              <a:t>Yaoyao</a:t>
            </a:r>
            <a:r>
              <a:rPr lang="en-US" sz="1000">
                <a:ea typeface="+mn-lt"/>
                <a:cs typeface="+mn-lt"/>
              </a:rPr>
              <a:t> Ye, </a:t>
            </a:r>
            <a:r>
              <a:rPr lang="en-US" sz="1000" err="1">
                <a:ea typeface="+mn-lt"/>
                <a:cs typeface="+mn-lt"/>
              </a:rPr>
              <a:t>Xuyan</a:t>
            </a:r>
            <a:r>
              <a:rPr lang="en-US" sz="1000">
                <a:ea typeface="+mn-lt"/>
                <a:cs typeface="+mn-lt"/>
              </a:rPr>
              <a:t> Wang, </a:t>
            </a:r>
            <a:r>
              <a:rPr lang="en-US" sz="1000" err="1">
                <a:ea typeface="+mn-lt"/>
                <a:cs typeface="+mn-lt"/>
              </a:rPr>
              <a:t>Guojie</a:t>
            </a:r>
            <a:r>
              <a:rPr lang="en-US" sz="1000">
                <a:ea typeface="+mn-lt"/>
                <a:cs typeface="+mn-lt"/>
              </a:rPr>
              <a:t> Xiong, </a:t>
            </a:r>
            <a:r>
              <a:rPr lang="en-US" sz="1000" err="1">
                <a:ea typeface="+mn-lt"/>
                <a:cs typeface="+mn-lt"/>
              </a:rPr>
              <a:t>Xianglun</a:t>
            </a:r>
            <a:r>
              <a:rPr lang="en-US" sz="1000">
                <a:ea typeface="+mn-lt"/>
                <a:cs typeface="+mn-lt"/>
              </a:rPr>
              <a:t> Leng, Ningyi Xu, Yong Lian, and Guanghui He. 2024. INDM: </a:t>
            </a:r>
            <a:r>
              <a:rPr lang="en-US" sz="1000" err="1">
                <a:ea typeface="+mn-lt"/>
                <a:cs typeface="+mn-lt"/>
              </a:rPr>
              <a:t>Chiplet</a:t>
            </a:r>
            <a:r>
              <a:rPr lang="en-US" sz="1000">
                <a:ea typeface="+mn-lt"/>
                <a:cs typeface="+mn-lt"/>
              </a:rPr>
              <a:t>-Based Interconnect Network and Dataflow Mapping for DNN Accelerators. Trans. Comp.-Aided Des. Integ. Cir. Sys. 43, 4 (April 2024), 1107–1120. https://doi.org/10.1109/TCAD.2023.3332832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38794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7DAF-F199-72EC-4F5A-A303FFBE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of Architecture Partitioning</a:t>
            </a:r>
          </a:p>
        </p:txBody>
      </p:sp>
      <p:pic>
        <p:nvPicPr>
          <p:cNvPr id="4" name="Content Placeholder 3" descr="A table of information&#10;&#10;AI-generated content may be incorrect.">
            <a:extLst>
              <a:ext uri="{FF2B5EF4-FFF2-40B4-BE49-F238E27FC236}">
                <a16:creationId xmlns:a16="http://schemas.microsoft.com/office/drawing/2014/main" id="{4E379539-E912-FF38-9008-33CD0A495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3" y="3534915"/>
            <a:ext cx="6331801" cy="30607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F2FD5-05C4-89B8-852F-CF4802B4E1F5}"/>
              </a:ext>
            </a:extLst>
          </p:cNvPr>
          <p:cNvSpPr txBox="1"/>
          <p:nvPr/>
        </p:nvSpPr>
        <p:spPr>
          <a:xfrm>
            <a:off x="836645" y="1838870"/>
            <a:ext cx="972839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  Architectural partitioning: partition one monolithic chip into multiple smaller chiplets to reduce the manufacture costs.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Latency estimation model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Metric: EDP (energy-delay-product) with area constraint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95B85-1F94-B7B2-7D5B-7D84F3429029}"/>
              </a:ext>
            </a:extLst>
          </p:cNvPr>
          <p:cNvSpPr txBox="1"/>
          <p:nvPr/>
        </p:nvSpPr>
        <p:spPr>
          <a:xfrm>
            <a:off x="177338" y="6467304"/>
            <a:ext cx="1181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 err="1">
                <a:ea typeface="+mn-lt"/>
                <a:cs typeface="+mn-lt"/>
              </a:rPr>
              <a:t>Jinming</a:t>
            </a:r>
            <a:r>
              <a:rPr lang="en-US" sz="900" dirty="0">
                <a:ea typeface="+mn-lt"/>
                <a:cs typeface="+mn-lt"/>
              </a:rPr>
              <a:t> Zhang, Xi Fan, </a:t>
            </a:r>
            <a:r>
              <a:rPr lang="en-US" sz="900" dirty="0" err="1">
                <a:ea typeface="+mn-lt"/>
                <a:cs typeface="+mn-lt"/>
              </a:rPr>
              <a:t>Yaoyao</a:t>
            </a:r>
            <a:r>
              <a:rPr lang="en-US" sz="900" dirty="0">
                <a:ea typeface="+mn-lt"/>
                <a:cs typeface="+mn-lt"/>
              </a:rPr>
              <a:t> Ye, </a:t>
            </a:r>
            <a:r>
              <a:rPr lang="en-US" sz="900" dirty="0" err="1">
                <a:ea typeface="+mn-lt"/>
                <a:cs typeface="+mn-lt"/>
              </a:rPr>
              <a:t>Xuyan</a:t>
            </a:r>
            <a:r>
              <a:rPr lang="en-US" sz="900" dirty="0">
                <a:ea typeface="+mn-lt"/>
                <a:cs typeface="+mn-lt"/>
              </a:rPr>
              <a:t> Wang, </a:t>
            </a:r>
            <a:r>
              <a:rPr lang="en-US" sz="900" dirty="0" err="1">
                <a:ea typeface="+mn-lt"/>
                <a:cs typeface="+mn-lt"/>
              </a:rPr>
              <a:t>Guojie</a:t>
            </a:r>
            <a:r>
              <a:rPr lang="en-US" sz="900" dirty="0">
                <a:ea typeface="+mn-lt"/>
                <a:cs typeface="+mn-lt"/>
              </a:rPr>
              <a:t> Xiong, </a:t>
            </a:r>
            <a:r>
              <a:rPr lang="en-US" sz="900" dirty="0" err="1">
                <a:ea typeface="+mn-lt"/>
                <a:cs typeface="+mn-lt"/>
              </a:rPr>
              <a:t>Xianglun</a:t>
            </a:r>
            <a:r>
              <a:rPr lang="en-US" sz="900" dirty="0">
                <a:ea typeface="+mn-lt"/>
                <a:cs typeface="+mn-lt"/>
              </a:rPr>
              <a:t> </a:t>
            </a:r>
            <a:r>
              <a:rPr lang="en-US" sz="900" dirty="0" err="1">
                <a:ea typeface="+mn-lt"/>
                <a:cs typeface="+mn-lt"/>
              </a:rPr>
              <a:t>Leng</a:t>
            </a:r>
            <a:r>
              <a:rPr lang="en-US" sz="900" dirty="0">
                <a:ea typeface="+mn-lt"/>
                <a:cs typeface="+mn-lt"/>
              </a:rPr>
              <a:t>, </a:t>
            </a:r>
            <a:r>
              <a:rPr lang="en-US" sz="900" dirty="0" err="1">
                <a:ea typeface="+mn-lt"/>
                <a:cs typeface="+mn-lt"/>
              </a:rPr>
              <a:t>Ningyi</a:t>
            </a:r>
            <a:r>
              <a:rPr lang="en-US" sz="900" dirty="0">
                <a:ea typeface="+mn-lt"/>
                <a:cs typeface="+mn-lt"/>
              </a:rPr>
              <a:t> Xu, Yong Lian, and </a:t>
            </a:r>
            <a:r>
              <a:rPr lang="en-US" sz="900" dirty="0" err="1">
                <a:ea typeface="+mn-lt"/>
                <a:cs typeface="+mn-lt"/>
              </a:rPr>
              <a:t>Guanghui</a:t>
            </a:r>
            <a:r>
              <a:rPr lang="en-US" sz="900" dirty="0">
                <a:ea typeface="+mn-lt"/>
                <a:cs typeface="+mn-lt"/>
              </a:rPr>
              <a:t> He. 2024. INDM: Chiplet-Based Interconnect Network and Dataflow Mapping for DNN Accelerators. Trans. Comp.-Aided Des. </a:t>
            </a:r>
            <a:r>
              <a:rPr lang="en-US" sz="900" dirty="0" err="1">
                <a:ea typeface="+mn-lt"/>
                <a:cs typeface="+mn-lt"/>
              </a:rPr>
              <a:t>Integ</a:t>
            </a:r>
            <a:r>
              <a:rPr lang="en-US" sz="900" dirty="0">
                <a:ea typeface="+mn-lt"/>
                <a:cs typeface="+mn-lt"/>
              </a:rPr>
              <a:t>. Cir. Sys. 43, 4 (April 2024), 1107–1120. https://</a:t>
            </a:r>
            <a:r>
              <a:rPr lang="en-US" sz="900" dirty="0" err="1">
                <a:ea typeface="+mn-lt"/>
                <a:cs typeface="+mn-lt"/>
              </a:rPr>
              <a:t>doi.org</a:t>
            </a:r>
            <a:r>
              <a:rPr lang="en-US" sz="900" dirty="0">
                <a:ea typeface="+mn-lt"/>
                <a:cs typeface="+mn-lt"/>
              </a:rPr>
              <a:t>/10.1109/TCAD.2023.3332832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31081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0AA0-D29C-0BB9-57A6-B3A92BDE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Experiments</a:t>
            </a:r>
          </a:p>
        </p:txBody>
      </p:sp>
      <p:pic>
        <p:nvPicPr>
          <p:cNvPr id="4" name="Picture 3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DEB2A23C-F082-252A-FFEA-B9953991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3066824"/>
            <a:ext cx="11165840" cy="3325311"/>
          </a:xfrm>
          <a:prstGeom prst="rect">
            <a:avLst/>
          </a:prstGeom>
        </p:spPr>
      </p:pic>
      <p:pic>
        <p:nvPicPr>
          <p:cNvPr id="5" name="Picture 4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CFD0029C-3E73-135A-7F72-7E335324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434408"/>
            <a:ext cx="11988800" cy="1632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48020-4A6C-D0BE-7B2C-4E7FCDD5A86C}"/>
              </a:ext>
            </a:extLst>
          </p:cNvPr>
          <p:cNvSpPr txBox="1"/>
          <p:nvPr/>
        </p:nvSpPr>
        <p:spPr>
          <a:xfrm>
            <a:off x="177338" y="6430356"/>
            <a:ext cx="1181515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 err="1">
                <a:ea typeface="+mn-lt"/>
                <a:cs typeface="+mn-lt"/>
              </a:rPr>
              <a:t>Jinming</a:t>
            </a:r>
            <a:r>
              <a:rPr lang="en-US" sz="800" dirty="0">
                <a:ea typeface="+mn-lt"/>
                <a:cs typeface="+mn-lt"/>
              </a:rPr>
              <a:t> Zhang, Xi Fan, </a:t>
            </a:r>
            <a:r>
              <a:rPr lang="en-US" sz="800" dirty="0" err="1">
                <a:ea typeface="+mn-lt"/>
                <a:cs typeface="+mn-lt"/>
              </a:rPr>
              <a:t>Yaoyao</a:t>
            </a:r>
            <a:r>
              <a:rPr lang="en-US" sz="800" dirty="0">
                <a:ea typeface="+mn-lt"/>
                <a:cs typeface="+mn-lt"/>
              </a:rPr>
              <a:t> Ye, </a:t>
            </a:r>
            <a:r>
              <a:rPr lang="en-US" sz="800" dirty="0" err="1">
                <a:ea typeface="+mn-lt"/>
                <a:cs typeface="+mn-lt"/>
              </a:rPr>
              <a:t>Xuyan</a:t>
            </a:r>
            <a:r>
              <a:rPr lang="en-US" sz="800" dirty="0">
                <a:ea typeface="+mn-lt"/>
                <a:cs typeface="+mn-lt"/>
              </a:rPr>
              <a:t> Wang, </a:t>
            </a:r>
            <a:r>
              <a:rPr lang="en-US" sz="800" dirty="0" err="1">
                <a:ea typeface="+mn-lt"/>
                <a:cs typeface="+mn-lt"/>
              </a:rPr>
              <a:t>Guojie</a:t>
            </a:r>
            <a:r>
              <a:rPr lang="en-US" sz="800" dirty="0">
                <a:ea typeface="+mn-lt"/>
                <a:cs typeface="+mn-lt"/>
              </a:rPr>
              <a:t> Xiong, </a:t>
            </a:r>
            <a:r>
              <a:rPr lang="en-US" sz="800" dirty="0" err="1">
                <a:ea typeface="+mn-lt"/>
                <a:cs typeface="+mn-lt"/>
              </a:rPr>
              <a:t>Xianglun</a:t>
            </a:r>
            <a:r>
              <a:rPr lang="en-US" sz="800" dirty="0">
                <a:ea typeface="+mn-lt"/>
                <a:cs typeface="+mn-lt"/>
              </a:rPr>
              <a:t> </a:t>
            </a:r>
            <a:r>
              <a:rPr lang="en-US" sz="800" dirty="0" err="1">
                <a:ea typeface="+mn-lt"/>
                <a:cs typeface="+mn-lt"/>
              </a:rPr>
              <a:t>Leng</a:t>
            </a:r>
            <a:r>
              <a:rPr lang="en-US" sz="800" dirty="0">
                <a:ea typeface="+mn-lt"/>
                <a:cs typeface="+mn-lt"/>
              </a:rPr>
              <a:t>, </a:t>
            </a:r>
            <a:r>
              <a:rPr lang="en-US" sz="800" dirty="0" err="1">
                <a:ea typeface="+mn-lt"/>
                <a:cs typeface="+mn-lt"/>
              </a:rPr>
              <a:t>Ningyi</a:t>
            </a:r>
            <a:r>
              <a:rPr lang="en-US" sz="800" dirty="0">
                <a:ea typeface="+mn-lt"/>
                <a:cs typeface="+mn-lt"/>
              </a:rPr>
              <a:t> Xu, Yong Lian, and </a:t>
            </a:r>
            <a:r>
              <a:rPr lang="en-US" sz="800" dirty="0" err="1">
                <a:ea typeface="+mn-lt"/>
                <a:cs typeface="+mn-lt"/>
              </a:rPr>
              <a:t>Guanghui</a:t>
            </a:r>
            <a:r>
              <a:rPr lang="en-US" sz="800" dirty="0">
                <a:ea typeface="+mn-lt"/>
                <a:cs typeface="+mn-lt"/>
              </a:rPr>
              <a:t> He. 2024. INDM: Chiplet-Based Interconnect Network and Dataflow Mapping for DNN Accelerators. Trans. Comp.-Aided Des. </a:t>
            </a:r>
            <a:r>
              <a:rPr lang="en-US" sz="800" dirty="0" err="1">
                <a:ea typeface="+mn-lt"/>
                <a:cs typeface="+mn-lt"/>
              </a:rPr>
              <a:t>Integ</a:t>
            </a:r>
            <a:r>
              <a:rPr lang="en-US" sz="800" dirty="0">
                <a:ea typeface="+mn-lt"/>
                <a:cs typeface="+mn-lt"/>
              </a:rPr>
              <a:t>. Cir. Sys. 43, 4 (April 2024), 1107–1120. https://</a:t>
            </a:r>
            <a:r>
              <a:rPr lang="en-US" sz="800" dirty="0" err="1">
                <a:ea typeface="+mn-lt"/>
                <a:cs typeface="+mn-lt"/>
              </a:rPr>
              <a:t>doi.org</a:t>
            </a:r>
            <a:r>
              <a:rPr lang="en-US" sz="800" dirty="0">
                <a:ea typeface="+mn-lt"/>
                <a:cs typeface="+mn-lt"/>
              </a:rPr>
              <a:t>/10.1109/TCAD.2023.3332832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96781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619DF-E205-7AAD-8678-713DD9A7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4A3E-0C15-0BD9-9F84-19FEFC54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i="1">
                <a:solidFill>
                  <a:srgbClr val="002060"/>
                </a:solidFill>
                <a:latin typeface="Times"/>
              </a:rPr>
              <a:t>Gemini</a:t>
            </a:r>
            <a:r>
              <a:rPr lang="en-IN" sz="2800" i="1">
                <a:latin typeface="Times"/>
              </a:rPr>
              <a:t>: Mapping and Architecture Co-exploration for Large-scale DNN Chiplet Accelerators </a:t>
            </a:r>
            <a:r>
              <a:rPr lang="en-IN" sz="2400" i="1">
                <a:effectLst/>
                <a:latin typeface="Times"/>
              </a:rPr>
              <a:t>(</a:t>
            </a:r>
            <a:r>
              <a:rPr lang="en-IN" sz="2000" i="1">
                <a:latin typeface="Times"/>
              </a:rPr>
              <a:t>HPCA2024</a:t>
            </a:r>
            <a:r>
              <a:rPr lang="en-IN" sz="2400" i="1">
                <a:latin typeface="Times"/>
              </a:rPr>
              <a:t>)</a:t>
            </a:r>
            <a:br>
              <a:rPr lang="en-IN" sz="2000" i="1">
                <a:latin typeface="Times"/>
              </a:rPr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27BE-25A0-B85C-2CB3-A9B9D6052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Proposed a layer-centric encoding method to encode Layer-Pipeline (LP) spatial mapping for large-scale DNN inference accelerators and depict the optimization space of it.</a:t>
            </a:r>
          </a:p>
          <a:p>
            <a:r>
              <a:rPr lang="en-US" dirty="0">
                <a:ea typeface="+mn-lt"/>
                <a:cs typeface="+mn-lt"/>
              </a:rPr>
              <a:t>Propose an architecture and mapping co-exploration framework, Gemini, to explore the design and mapping space of large-scale DNN chiplet accelerators while taking monetary cost (MC), performance, and energy efficiency into account. 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8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74EE-89B7-A51C-5A5F-EBC7492C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57" y="174173"/>
            <a:ext cx="10515600" cy="1325563"/>
          </a:xfrm>
        </p:spPr>
        <p:txBody>
          <a:bodyPr/>
          <a:lstStyle/>
          <a:p>
            <a:r>
              <a:rPr lang="en-US" dirty="0"/>
              <a:t>Slowing Down of Moore’s Law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F70C-72E0-DBD7-3F87-88A43C6D7163}"/>
              </a:ext>
            </a:extLst>
          </p:cNvPr>
          <p:cNvSpPr txBox="1"/>
          <p:nvPr/>
        </p:nvSpPr>
        <p:spPr>
          <a:xfrm>
            <a:off x="729342" y="1499736"/>
            <a:ext cx="11560629" cy="622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Moore’s Law held true for several decades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</a:t>
            </a:r>
            <a:r>
              <a:rPr lang="en-IN" sz="2000" dirty="0">
                <a:solidFill>
                  <a:srgbClr val="000000"/>
                </a:solidFill>
                <a:latin typeface="Arial" panose="020B0604020202020204" pitchFamily="34" charset="0"/>
              </a:rPr>
              <a:t>ut</a:t>
            </a:r>
          </a:p>
          <a:p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slowing down due to both the physical and economic limitations:</a:t>
            </a:r>
          </a:p>
          <a:p>
            <a:endParaRPr lang="en-IN" sz="2000" dirty="0">
              <a:solidFill>
                <a:srgbClr val="002060"/>
              </a:solidFill>
            </a:endParaRPr>
          </a:p>
          <a:p>
            <a:r>
              <a:rPr lang="en-IN" sz="2000" b="1" dirty="0">
                <a:solidFill>
                  <a:srgbClr val="002060"/>
                </a:solidFill>
              </a:rPr>
              <a:t>Physical Limitations includes:</a:t>
            </a:r>
            <a:endParaRPr lang="en-IN" sz="2000" b="1" dirty="0">
              <a:solidFill>
                <a:srgbClr val="000000"/>
              </a:solidFill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Transistors approaching the atomic scale (~3nm, 2nm nodes)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Quantum effects (like leakage and tunnelling) makes scaling difficult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Heat dissipation issues as more transistors packed into the same area</a:t>
            </a:r>
          </a:p>
          <a:p>
            <a:endParaRPr lang="en-IN" sz="20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2000" b="1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Economic Limitation includes: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Chip manufacturing costs are skyrocketing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Fabs (semiconductor manufacturing plants) cost billions (e.g., TSMC’s latest fab costs ~$20 billion)</a:t>
            </a:r>
            <a:endParaRPr lang="en-IN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a result, </a:t>
            </a:r>
            <a:r>
              <a:rPr lang="en-IN" sz="24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transistor scaling</a:t>
            </a: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no longer the best path to improve performance.</a:t>
            </a:r>
            <a:endParaRPr lang="en-IN" sz="2400" b="0" i="0" u="none" strike="noStrike" dirty="0">
              <a:solidFill>
                <a:srgbClr val="000000"/>
              </a:solidFill>
              <a:effectLst/>
            </a:endParaRPr>
          </a:p>
          <a:p>
            <a:endParaRPr lang="en-IN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sz="1600" dirty="0">
              <a:solidFill>
                <a:srgbClr val="000000"/>
              </a:solidFill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3929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51A5-E75B-7F4B-350E-19766848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2176D-310F-E626-7CCC-E569A939C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75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Optimal chiplet granularity: Trade-off between using more smaller chiplets for better yield and fewer larger chiplets for lower chiplet costs.</a:t>
            </a:r>
          </a:p>
          <a:p>
            <a:r>
              <a:rPr lang="en-US" dirty="0"/>
              <a:t>DNN mapping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Maintain high utilization and energy efficiency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Layer-Pipeline (LP) mapping in which multiple layers are spatially mapped onto the accelerator.</a:t>
            </a:r>
          </a:p>
        </p:txBody>
      </p:sp>
      <p:pic>
        <p:nvPicPr>
          <p:cNvPr id="4" name="Picture 3" descr="A diagram of a group of squares&#10;&#10;AI-generated content may be incorrect.">
            <a:extLst>
              <a:ext uri="{FF2B5EF4-FFF2-40B4-BE49-F238E27FC236}">
                <a16:creationId xmlns:a16="http://schemas.microsoft.com/office/drawing/2014/main" id="{740D22AC-BA4D-99B7-4B4A-4953A188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668" y="1823085"/>
            <a:ext cx="3552825" cy="3821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FFE1B-CB57-FD11-3CFC-2B8A0A5A6671}"/>
              </a:ext>
            </a:extLst>
          </p:cNvPr>
          <p:cNvSpPr txBox="1"/>
          <p:nvPr/>
        </p:nvSpPr>
        <p:spPr>
          <a:xfrm>
            <a:off x="177338" y="6328756"/>
            <a:ext cx="1181515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Shao, </a:t>
            </a:r>
            <a:r>
              <a:rPr lang="en-US" sz="1000" dirty="0" err="1">
                <a:ea typeface="+mn-lt"/>
                <a:cs typeface="+mn-lt"/>
              </a:rPr>
              <a:t>Yakun</a:t>
            </a:r>
            <a:r>
              <a:rPr lang="en-US" sz="1000" dirty="0">
                <a:ea typeface="+mn-lt"/>
                <a:cs typeface="+mn-lt"/>
              </a:rPr>
              <a:t> Sophia, et al. "Simba: Scaling deep-learning inference with multi-chip-module-based architecture." </a:t>
            </a:r>
            <a:r>
              <a:rPr lang="en-US" sz="1000" i="1" dirty="0">
                <a:ea typeface="+mn-lt"/>
                <a:cs typeface="+mn-lt"/>
              </a:rPr>
              <a:t>Proceedings of the 52nd annual IEEE/ACM international symposium on microarchitecture</a:t>
            </a:r>
            <a:r>
              <a:rPr lang="en-US" sz="1000" dirty="0">
                <a:ea typeface="+mn-lt"/>
                <a:cs typeface="+mn-lt"/>
              </a:rPr>
              <a:t>. 2019.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5547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E5BE-061A-0380-88C2-8920B802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Layer Pipeline Spatial Mapping Encoding</a:t>
            </a:r>
          </a:p>
        </p:txBody>
      </p:sp>
      <p:pic>
        <p:nvPicPr>
          <p:cNvPr id="4" name="Content Placeholder 3" descr="A diagram of a workload&#10;&#10;AI-generated content may be incorrect.">
            <a:extLst>
              <a:ext uri="{FF2B5EF4-FFF2-40B4-BE49-F238E27FC236}">
                <a16:creationId xmlns:a16="http://schemas.microsoft.com/office/drawing/2014/main" id="{8BA2CCD2-4586-1AB3-30DA-1D3219319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30" y="1849120"/>
            <a:ext cx="11480800" cy="35626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7F3AA-F543-4C4F-6F66-97D4DE65A3B8}"/>
              </a:ext>
            </a:extLst>
          </p:cNvPr>
          <p:cNvSpPr txBox="1"/>
          <p:nvPr/>
        </p:nvSpPr>
        <p:spPr>
          <a:xfrm>
            <a:off x="177338" y="6328756"/>
            <a:ext cx="1181515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ea typeface="+mn-lt"/>
                <a:cs typeface="+mn-lt"/>
              </a:rPr>
              <a:t>Cai, Jingwei, et al. "Gemini: Mapping and architecture co-exploration for large-scale </a:t>
            </a:r>
            <a:r>
              <a:rPr lang="en-US" sz="1000" dirty="0" err="1">
                <a:ea typeface="+mn-lt"/>
                <a:cs typeface="+mn-lt"/>
              </a:rPr>
              <a:t>dnn</a:t>
            </a:r>
            <a:r>
              <a:rPr lang="en-US" sz="1000" dirty="0">
                <a:ea typeface="+mn-lt"/>
                <a:cs typeface="+mn-lt"/>
              </a:rPr>
              <a:t> chiplet accelerators." </a:t>
            </a:r>
            <a:r>
              <a:rPr lang="en-US" sz="1000" i="1" dirty="0">
                <a:ea typeface="+mn-lt"/>
                <a:cs typeface="+mn-lt"/>
              </a:rPr>
              <a:t>2024 IEEE International Symposium on High-Performance Computer Architecture (HPCA)</a:t>
            </a:r>
            <a:r>
              <a:rPr lang="en-US" sz="1000" dirty="0">
                <a:ea typeface="+mn-lt"/>
                <a:cs typeface="+mn-lt"/>
              </a:rPr>
              <a:t>. IEEE, 2024.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553EB3-4BD2-F93D-5722-838834F7E010}"/>
              </a:ext>
            </a:extLst>
          </p:cNvPr>
          <p:cNvSpPr txBox="1"/>
          <p:nvPr/>
        </p:nvSpPr>
        <p:spPr>
          <a:xfrm>
            <a:off x="543098" y="5613862"/>
            <a:ext cx="110393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LP – layer pipeline, CG -  core graph, MS -  mapping scheme, FD – flow of data, LG-layer group</a:t>
            </a:r>
          </a:p>
        </p:txBody>
      </p:sp>
    </p:spTree>
    <p:extLst>
      <p:ext uri="{BB962C8B-B14F-4D97-AF65-F5344CB8AC3E}">
        <p14:creationId xmlns:p14="http://schemas.microsoft.com/office/powerpoint/2010/main" val="446617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6C72-7991-E9CA-8D90-CB480FB5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C2FF2-80A9-C5F6-2922-227ED7A5B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We compare Gemini’s explored design (G-Arch, G-Map) against baselines: Simba-based (S-Arch, T-Map) and </a:t>
            </a:r>
            <a:r>
              <a:rPr lang="en-US" dirty="0" err="1">
                <a:ea typeface="+mn-lt"/>
                <a:cs typeface="+mn-lt"/>
              </a:rPr>
              <a:t>Tenstorrent</a:t>
            </a:r>
            <a:r>
              <a:rPr lang="en-US" dirty="0">
                <a:ea typeface="+mn-lt"/>
                <a:cs typeface="+mn-lt"/>
              </a:rPr>
              <a:t>-based (T-Arch, T-Map).</a:t>
            </a:r>
          </a:p>
          <a:p>
            <a:r>
              <a:rPr lang="en-US" dirty="0">
                <a:ea typeface="+mn-lt"/>
                <a:cs typeface="+mn-lt"/>
              </a:rPr>
              <a:t>G-Arch vs. S-Arch: G-Arch with G-Map reduces delay by 46.8% and energy by 28.8% over S-Arch with T-Map, with only 14.3% more MC (Monetary Cost). Achieved by reducing chiplet count, increasing interconnect bandwidth, and doubling buffer capacity-minimizing D2D overhead.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G-Arch vs. T-Arch: Compared to T-Arch with T-Map, Gemini improves performance by 1.74×, energy efficiency by 1.13×, and reduces MC by 40.1%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4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D4ABA-9568-0618-9397-96408FD3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341C-AE3E-1DDD-D089-D066E8EC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i="1">
                <a:solidFill>
                  <a:srgbClr val="002060"/>
                </a:solidFill>
                <a:latin typeface="Times"/>
              </a:rPr>
              <a:t>Florets for Chiplets</a:t>
            </a:r>
            <a:r>
              <a:rPr lang="en-IN" sz="2800" i="1">
                <a:latin typeface="Times"/>
              </a:rPr>
              <a:t>: Data Flow-aware High-Performance and Energy-efficient Network-on-Interposer for CNN Inference Tasks </a:t>
            </a:r>
            <a:r>
              <a:rPr lang="en-IN" sz="2000" i="1">
                <a:latin typeface="Times"/>
              </a:rPr>
              <a:t>(ACM TECS 2023) </a:t>
            </a:r>
            <a:br>
              <a:rPr lang="en-IN" sz="2000" i="1">
                <a:latin typeface="Times"/>
              </a:rPr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7814C-FB2A-FF8F-1A66-E42495E84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05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It proposes novel NoI architecture </a:t>
            </a:r>
            <a:r>
              <a:rPr lang="en-US" sz="3200" b="1" i="1" dirty="0"/>
              <a:t>Floret </a:t>
            </a:r>
            <a:r>
              <a:rPr lang="en-US" sz="3200" dirty="0"/>
              <a:t>on 2.5D chiplet-based PIM enabled systems with multiple non-overlapping SFCs targeting multiple concurrent CNN inference task</a:t>
            </a:r>
          </a:p>
          <a:p>
            <a:r>
              <a:rPr lang="en-IN" sz="3200" dirty="0">
                <a:effectLst/>
                <a:latin typeface="Times"/>
              </a:rPr>
              <a:t>a new type of SFC called the </a:t>
            </a:r>
            <a:r>
              <a:rPr lang="en-IN" sz="3200" b="1" i="1" dirty="0"/>
              <a:t>Floret curve, </a:t>
            </a:r>
            <a:r>
              <a:rPr lang="en-IN" sz="3200" dirty="0">
                <a:effectLst/>
                <a:latin typeface="Times"/>
              </a:rPr>
              <a:t>is targeted for chiplet-based systems, to efficiently map successive neural layers to contiguous chiplets for achieving high performance and energy efficiency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530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5D9DC-493C-066B-0D98-7B795DE33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9525F-E4A8-B7E4-C2D3-90F3D9A4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5D213-3CCF-7E66-B4BB-CD62AEEC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5257"/>
            <a:ext cx="11691257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Challenge of Chiplet Based system: </a:t>
            </a:r>
            <a:r>
              <a:rPr lang="en-US" dirty="0">
                <a:solidFill>
                  <a:srgbClr val="FF0000"/>
                </a:solidFill>
              </a:rPr>
              <a:t>Communication</a:t>
            </a:r>
          </a:p>
          <a:p>
            <a:pPr marL="0" indent="0">
              <a:buNone/>
            </a:pPr>
            <a:r>
              <a:rPr lang="en-US" dirty="0"/>
              <a:t>System Scalability and fabrication cost hinder widespread adoption.</a:t>
            </a:r>
          </a:p>
          <a:p>
            <a:r>
              <a:rPr lang="en-US" dirty="0"/>
              <a:t>Poor technology scaling of the wires</a:t>
            </a:r>
          </a:p>
          <a:p>
            <a:r>
              <a:rPr lang="en-US" dirty="0"/>
              <a:t>Large physical distance between chiplets</a:t>
            </a:r>
          </a:p>
          <a:p>
            <a:r>
              <a:rPr lang="en-US" dirty="0"/>
              <a:t>Power-constrained environment</a:t>
            </a:r>
          </a:p>
          <a:p>
            <a:pPr marL="0" indent="0">
              <a:buNone/>
            </a:pPr>
            <a:r>
              <a:rPr lang="en-US" dirty="0"/>
              <a:t>Energy consumption is the bottleneck for NoI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An efficient NoI can solve this problem</a:t>
            </a:r>
          </a:p>
          <a:p>
            <a:pPr marL="0" indent="0">
              <a:buNone/>
            </a:pPr>
            <a:r>
              <a:rPr lang="en-US" dirty="0"/>
              <a:t>Note: NoI consumes 80% of the total area of the 2.5D based system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97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FB2E-64A7-30C2-872B-0E11B356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1236-C1AA-00FB-8A94-0D22802B1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14" y="1525703"/>
            <a:ext cx="11475720" cy="5293042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000000"/>
                </a:solidFill>
                <a:latin typeface="-webkit-standard"/>
              </a:rPr>
              <a:t>Dataflow graph of CNN is mostly linear, so consecutive neural layers needs to be mapped to neighbouring chiplets to reduce latency</a:t>
            </a:r>
            <a:endParaRPr lang="en-IN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Traditional Network-on-Interposer (</a:t>
            </a:r>
            <a:r>
              <a:rPr lang="en-IN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NoI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 architectures does not guarantee successive neural layers mapped to contiguously placed chiplets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Issues in Conventional/Existing NoI designs such as mesh, torus, kite:</a:t>
            </a:r>
          </a:p>
          <a:p>
            <a:pPr lvl="1"/>
            <a:r>
              <a:rPr lang="en-IN" sz="2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leads to long-range communication</a:t>
            </a:r>
            <a:endParaRPr lang="en-US" sz="2600" dirty="0"/>
          </a:p>
          <a:p>
            <a:pPr lvl="1"/>
            <a:r>
              <a:rPr lang="en-US" sz="2600" dirty="0"/>
              <a:t>Higher energy consumption (router + link energy)</a:t>
            </a:r>
          </a:p>
          <a:p>
            <a:pPr lvl="1"/>
            <a:r>
              <a:rPr lang="en-US" sz="2600" dirty="0"/>
              <a:t>Congestion bottleneck</a:t>
            </a:r>
          </a:p>
          <a:p>
            <a:pPr lvl="1"/>
            <a:r>
              <a:rPr lang="en-US" sz="2600" dirty="0"/>
              <a:t>Lack of awareness of the actual dataflow pattern of CNN</a:t>
            </a:r>
          </a:p>
          <a:p>
            <a:pPr lvl="1"/>
            <a:r>
              <a:rPr lang="en-US" sz="2600" dirty="0"/>
              <a:t>Poor Scalability for concurrent Inference workloads </a:t>
            </a:r>
          </a:p>
          <a:p>
            <a:pPr lvl="1"/>
            <a:r>
              <a:rPr lang="en-US" sz="2600" dirty="0"/>
              <a:t>assumes a fixed and single application workload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00422-F5F0-1D42-D140-C0D016CA7130}"/>
              </a:ext>
            </a:extLst>
          </p:cNvPr>
          <p:cNvSpPr txBox="1"/>
          <p:nvPr/>
        </p:nvSpPr>
        <p:spPr>
          <a:xfrm>
            <a:off x="1255668" y="5943025"/>
            <a:ext cx="1132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Floret : Concurrent CNN tasks at Datacenter-scale</a:t>
            </a:r>
          </a:p>
        </p:txBody>
      </p:sp>
    </p:spTree>
    <p:extLst>
      <p:ext uri="{BB962C8B-B14F-4D97-AF65-F5344CB8AC3E}">
        <p14:creationId xmlns:p14="http://schemas.microsoft.com/office/powerpoint/2010/main" val="236909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2F92-6398-CFD0-FA07-E28FC8A9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5BC6-B72D-EBDB-93BB-AA9633D4E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Proposes a first workload aware NoI architecture for Datacenter-scale DL workload, </a:t>
            </a:r>
            <a:r>
              <a:rPr lang="en-US" b="1" i="1" dirty="0"/>
              <a:t>Floret </a:t>
            </a:r>
            <a:r>
              <a:rPr lang="en-US" dirty="0"/>
              <a:t>on 2.5D ReRAM based PIM chiplets with  multiple non-overlapping SFCs targeting multiple concurrent CNN inference task</a:t>
            </a:r>
          </a:p>
          <a:p>
            <a:pPr marL="0" indent="0">
              <a:buNone/>
            </a:pPr>
            <a:r>
              <a:rPr lang="en-US" dirty="0"/>
              <a:t>   It performs/achieves :</a:t>
            </a:r>
          </a:p>
          <a:p>
            <a:r>
              <a:rPr lang="en-US" dirty="0"/>
              <a:t>Efficient Task Mapping  (h/w and s/w co-design)</a:t>
            </a:r>
          </a:p>
          <a:p>
            <a:r>
              <a:rPr lang="en-US" dirty="0"/>
              <a:t>Exploits Dataflow Pattern of CNN</a:t>
            </a:r>
          </a:p>
          <a:p>
            <a:r>
              <a:rPr lang="en-US" dirty="0"/>
              <a:t>Optimizes the Inter-Chiplet data exchange </a:t>
            </a:r>
          </a:p>
          <a:p>
            <a:r>
              <a:rPr lang="en-US" dirty="0"/>
              <a:t>Performs CNN Inference concurrently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69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8991-6645-883B-29E7-F6B9EC86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Space Filling Curve enabled NoI Architecture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8F7E8F6-3591-705F-8290-C4F6681E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Floret Curve = multiple disjoint SFCs</a:t>
            </a:r>
            <a:r>
              <a:rPr lang="en-US" sz="1700" b="0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 (like petals of a flower)</a:t>
            </a:r>
            <a:endParaRPr lang="en-US" sz="17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 descr="A diagram of a network&#10;&#10;Description automatically generated">
            <a:extLst>
              <a:ext uri="{FF2B5EF4-FFF2-40B4-BE49-F238E27FC236}">
                <a16:creationId xmlns:a16="http://schemas.microsoft.com/office/drawing/2014/main" id="{21E3CCD4-FC7A-6DB3-A1A2-BE370D8EC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184" y="1759126"/>
            <a:ext cx="6099105" cy="352470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35CF5E-F890-4FA0-47F2-F59BCC3049FF}"/>
              </a:ext>
            </a:extLst>
          </p:cNvPr>
          <p:cNvSpPr txBox="1">
            <a:spLocks/>
          </p:cNvSpPr>
          <p:nvPr/>
        </p:nvSpPr>
        <p:spPr>
          <a:xfrm>
            <a:off x="8572499" y="1559229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4B5F1F-ADAD-85E4-9D62-C2F9141E699F}"/>
              </a:ext>
            </a:extLst>
          </p:cNvPr>
          <p:cNvSpPr txBox="1"/>
          <p:nvPr/>
        </p:nvSpPr>
        <p:spPr>
          <a:xfrm>
            <a:off x="5464914" y="5727699"/>
            <a:ext cx="672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Floret Curve = multiple disjoint SFCs</a:t>
            </a:r>
            <a:r>
              <a:rPr lang="en-US" sz="1800" dirty="0"/>
              <a:t> (like petals of a flower)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4A04EB7-4D15-092F-212E-E5BF5F815C70}"/>
              </a:ext>
            </a:extLst>
          </p:cNvPr>
          <p:cNvSpPr txBox="1">
            <a:spLocks/>
          </p:cNvSpPr>
          <p:nvPr/>
        </p:nvSpPr>
        <p:spPr>
          <a:xfrm>
            <a:off x="976687" y="525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Space Filling Curve enabled NoI Architecture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03A50-963F-254D-3033-11E1E9D4715C}"/>
              </a:ext>
            </a:extLst>
          </p:cNvPr>
          <p:cNvSpPr txBox="1"/>
          <p:nvPr/>
        </p:nvSpPr>
        <p:spPr>
          <a:xfrm>
            <a:off x="713678" y="1851101"/>
            <a:ext cx="436532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i="1" dirty="0"/>
              <a:t>Space-filling curve</a:t>
            </a:r>
          </a:p>
          <a:p>
            <a:pPr marL="285750" indent="-285750">
              <a:buFontTx/>
              <a:buChar char="-"/>
            </a:pPr>
            <a:r>
              <a:rPr lang="en-US" sz="2300" dirty="0"/>
              <a:t>Space-filling curve (SFCs) represent a special class of algorithm mapping techniques</a:t>
            </a:r>
          </a:p>
          <a:p>
            <a:pPr marL="285750" indent="-285750">
              <a:buFontTx/>
              <a:buChar char="-"/>
            </a:pPr>
            <a:r>
              <a:rPr lang="en-US" sz="2300" dirty="0"/>
              <a:t>Widely used to generate data locality-preserving data structures in scientific application</a:t>
            </a:r>
          </a:p>
          <a:p>
            <a:pPr marL="285750" indent="-285750">
              <a:buFontTx/>
              <a:buChar char="-"/>
            </a:pPr>
            <a:r>
              <a:rPr lang="en-US" sz="2300" dirty="0"/>
              <a:t>SFC traverses the area of the interposer with no closed loops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97835-A758-9D84-DB28-AABC5FB029AF}"/>
              </a:ext>
            </a:extLst>
          </p:cNvPr>
          <p:cNvSpPr txBox="1"/>
          <p:nvPr/>
        </p:nvSpPr>
        <p:spPr>
          <a:xfrm>
            <a:off x="51124" y="6421785"/>
            <a:ext cx="12366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Harsh Sharma, Lukas </a:t>
            </a:r>
            <a:r>
              <a:rPr lang="en-US" sz="800" dirty="0" err="1"/>
              <a:t>Pfromm</a:t>
            </a:r>
            <a:r>
              <a:rPr lang="en-US" sz="800" dirty="0"/>
              <a:t>, Rasit Onur </a:t>
            </a:r>
            <a:r>
              <a:rPr lang="en-US" sz="800" dirty="0" err="1"/>
              <a:t>Topaloglu</a:t>
            </a:r>
            <a:r>
              <a:rPr lang="en-US" sz="800" dirty="0"/>
              <a:t>, Janardhan Rao </a:t>
            </a:r>
            <a:r>
              <a:rPr lang="en-US" sz="800" dirty="0" err="1"/>
              <a:t>Doppa</a:t>
            </a:r>
            <a:r>
              <a:rPr lang="en-US" sz="800" dirty="0"/>
              <a:t>, </a:t>
            </a:r>
            <a:r>
              <a:rPr lang="en-US" sz="800" dirty="0" err="1"/>
              <a:t>Umit</a:t>
            </a:r>
            <a:r>
              <a:rPr lang="en-US" sz="800" dirty="0"/>
              <a:t> Y. </a:t>
            </a:r>
            <a:r>
              <a:rPr lang="en-US" sz="800" dirty="0" err="1"/>
              <a:t>Ogras</a:t>
            </a:r>
            <a:r>
              <a:rPr lang="en-US" sz="800" dirty="0"/>
              <a:t>, Ananth </a:t>
            </a:r>
            <a:r>
              <a:rPr lang="en-US" sz="800" dirty="0" err="1"/>
              <a:t>Kalyanraman</a:t>
            </a:r>
            <a:r>
              <a:rPr lang="en-US" sz="800" dirty="0"/>
              <a:t>, and Partha </a:t>
            </a:r>
            <a:r>
              <a:rPr lang="en-US" sz="800" dirty="0" err="1"/>
              <a:t>Pratim</a:t>
            </a:r>
            <a:r>
              <a:rPr lang="en-US" sz="800" dirty="0"/>
              <a:t> Pande. 2023. Florets for Chiplets: Data Flow-aware High-Performance and Energy-efficient Network-on-Interposer for CNN Inference Tasks. A</a:t>
            </a:r>
          </a:p>
          <a:p>
            <a:r>
              <a:rPr lang="en-US" sz="800" dirty="0"/>
              <a:t>CM Trans. Embed. </a:t>
            </a:r>
            <a:r>
              <a:rPr lang="en-US" sz="800" dirty="0" err="1"/>
              <a:t>Comput</a:t>
            </a:r>
            <a:r>
              <a:rPr lang="en-US" sz="800" dirty="0"/>
              <a:t>. Syst. 22, 5s, Article 132 (October 2023), 21 pages. https://</a:t>
            </a:r>
            <a:r>
              <a:rPr lang="en-US" sz="800" dirty="0" err="1"/>
              <a:t>doi.org</a:t>
            </a:r>
            <a:r>
              <a:rPr lang="en-US" sz="800" dirty="0"/>
              <a:t>/10.1145/3608098</a:t>
            </a:r>
          </a:p>
        </p:txBody>
      </p:sp>
    </p:spTree>
    <p:extLst>
      <p:ext uri="{BB962C8B-B14F-4D97-AF65-F5344CB8AC3E}">
        <p14:creationId xmlns:p14="http://schemas.microsoft.com/office/powerpoint/2010/main" val="1109390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2739-6084-E8DA-165C-F23CFA62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331" y="75674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Space Filling Curve enabled NoI Architecture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D92A-02C5-9912-83AF-5AA000A560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9390" y="1911862"/>
                <a:ext cx="465319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/>
                  <a:t>Common property of CNN 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Activations move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Contiguity along the NoI</a:t>
                </a:r>
              </a:p>
              <a:p>
                <a:r>
                  <a:rPr lang="en-US" sz="2000" b="1" dirty="0"/>
                  <a:t>NoI design considers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&lt;head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, tail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&gt; locations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Number of SFC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 err="1"/>
                  <a:t>Heirarchical</a:t>
                </a:r>
                <a:r>
                  <a:rPr lang="en-US" sz="2000" dirty="0"/>
                  <a:t> Architecture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Formulate as Travelling Salesman </a:t>
                </a:r>
                <a:r>
                  <a:rPr lang="en-US" sz="2000" dirty="0" err="1"/>
                  <a:t>Probelm</a:t>
                </a:r>
                <a:endParaRPr lang="en-US" sz="2000" dirty="0"/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D92A-02C5-9912-83AF-5AA000A56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390" y="1911862"/>
                <a:ext cx="4653195" cy="4351338"/>
              </a:xfrm>
              <a:blipFill>
                <a:blip r:embed="rId2"/>
                <a:stretch>
                  <a:fillRect l="-1362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A diagram of a network&#10;&#10;Description automatically generated">
            <a:extLst>
              <a:ext uri="{FF2B5EF4-FFF2-40B4-BE49-F238E27FC236}">
                <a16:creationId xmlns:a16="http://schemas.microsoft.com/office/drawing/2014/main" id="{2C378D34-C4B6-B938-225A-194EFA0A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15" y="1483113"/>
            <a:ext cx="6977441" cy="414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15D5DF-6CFC-6688-6397-5F8D40075EA1}"/>
              </a:ext>
            </a:extLst>
          </p:cNvPr>
          <p:cNvSpPr txBox="1"/>
          <p:nvPr/>
        </p:nvSpPr>
        <p:spPr>
          <a:xfrm>
            <a:off x="51124" y="6421785"/>
            <a:ext cx="12366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Harsh Sharma, Lukas </a:t>
            </a:r>
            <a:r>
              <a:rPr lang="en-US" sz="800" dirty="0" err="1"/>
              <a:t>Pfromm</a:t>
            </a:r>
            <a:r>
              <a:rPr lang="en-US" sz="800" dirty="0"/>
              <a:t>, Rasit Onur </a:t>
            </a:r>
            <a:r>
              <a:rPr lang="en-US" sz="800" dirty="0" err="1"/>
              <a:t>Topaloglu</a:t>
            </a:r>
            <a:r>
              <a:rPr lang="en-US" sz="800" dirty="0"/>
              <a:t>, Janardhan Rao </a:t>
            </a:r>
            <a:r>
              <a:rPr lang="en-US" sz="800" dirty="0" err="1"/>
              <a:t>Doppa</a:t>
            </a:r>
            <a:r>
              <a:rPr lang="en-US" sz="800" dirty="0"/>
              <a:t>, </a:t>
            </a:r>
            <a:r>
              <a:rPr lang="en-US" sz="800" dirty="0" err="1"/>
              <a:t>Umit</a:t>
            </a:r>
            <a:r>
              <a:rPr lang="en-US" sz="800" dirty="0"/>
              <a:t> Y. </a:t>
            </a:r>
            <a:r>
              <a:rPr lang="en-US" sz="800" dirty="0" err="1"/>
              <a:t>Ogras</a:t>
            </a:r>
            <a:r>
              <a:rPr lang="en-US" sz="800" dirty="0"/>
              <a:t>, Ananth </a:t>
            </a:r>
            <a:r>
              <a:rPr lang="en-US" sz="800" dirty="0" err="1"/>
              <a:t>Kalyanraman</a:t>
            </a:r>
            <a:r>
              <a:rPr lang="en-US" sz="800" dirty="0"/>
              <a:t>, and Partha </a:t>
            </a:r>
            <a:r>
              <a:rPr lang="en-US" sz="800" dirty="0" err="1"/>
              <a:t>Pratim</a:t>
            </a:r>
            <a:r>
              <a:rPr lang="en-US" sz="800" dirty="0"/>
              <a:t> Pande. 2023. Florets for Chiplets: Data Flow-aware High-Performance and Energy-efficient Network-on-Interposer for CNN Inference Tasks. A</a:t>
            </a:r>
          </a:p>
          <a:p>
            <a:r>
              <a:rPr lang="en-US" sz="800" dirty="0"/>
              <a:t>CM Trans. Embed. </a:t>
            </a:r>
            <a:r>
              <a:rPr lang="en-US" sz="800" dirty="0" err="1"/>
              <a:t>Comput</a:t>
            </a:r>
            <a:r>
              <a:rPr lang="en-US" sz="800" dirty="0"/>
              <a:t>. Syst. 22, 5s, Article 132 (October 2023), 21 pages. https://</a:t>
            </a:r>
            <a:r>
              <a:rPr lang="en-US" sz="800" dirty="0" err="1"/>
              <a:t>doi.org</a:t>
            </a:r>
            <a:r>
              <a:rPr lang="en-US" sz="800" dirty="0"/>
              <a:t>/10.1145/3608098</a:t>
            </a:r>
          </a:p>
        </p:txBody>
      </p:sp>
    </p:spTree>
    <p:extLst>
      <p:ext uri="{BB962C8B-B14F-4D97-AF65-F5344CB8AC3E}">
        <p14:creationId xmlns:p14="http://schemas.microsoft.com/office/powerpoint/2010/main" val="2705848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A3DE-25B3-D9EA-709C-B15C952A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Mapping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55CC-ABDC-BD03-E492-F84AFD216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863" y="1740389"/>
            <a:ext cx="91440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 Floret, we map neural network to the sequence of chiplets in a Hamiltonian path (</a:t>
            </a:r>
            <a:r>
              <a:rPr lang="en-US" sz="2400" b="1" dirty="0"/>
              <a:t>along the SFC NoI</a:t>
            </a:r>
            <a:r>
              <a:rPr lang="en-US" sz="2400" dirty="0"/>
              <a:t>)</a:t>
            </a:r>
          </a:p>
          <a:p>
            <a:r>
              <a:rPr lang="en-US" sz="2400" dirty="0"/>
              <a:t>Chiplet resources become available for new layer allocation in the order are mapped (beneficial in large workloads)</a:t>
            </a:r>
          </a:p>
          <a:p>
            <a:r>
              <a:rPr lang="en-US" sz="2400" dirty="0"/>
              <a:t>During mapping, we reach the tail of one SFC, we have                 more than one option for selecting the next SFC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Mapping exploits inherent </a:t>
            </a:r>
            <a:r>
              <a:rPr lang="en-US" sz="2400" dirty="0">
                <a:solidFill>
                  <a:srgbClr val="FF0000"/>
                </a:solidFill>
              </a:rPr>
              <a:t>Redundancy</a:t>
            </a:r>
            <a:r>
              <a:rPr lang="en-US" sz="2400" dirty="0"/>
              <a:t> of Floret Architecture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AE67A-60AC-C539-3FDD-28D8A4C9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412" y="3261734"/>
            <a:ext cx="3092605" cy="3063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EAAF4-F4C1-F129-0406-C3BDD7FE0D16}"/>
              </a:ext>
            </a:extLst>
          </p:cNvPr>
          <p:cNvSpPr txBox="1"/>
          <p:nvPr/>
        </p:nvSpPr>
        <p:spPr>
          <a:xfrm>
            <a:off x="9542545" y="6492875"/>
            <a:ext cx="22268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www.youtube.com</a:t>
            </a:r>
            <a:r>
              <a:rPr lang="en-US" sz="600" dirty="0"/>
              <a:t>/</a:t>
            </a:r>
            <a:r>
              <a:rPr lang="en-US" sz="600" dirty="0" err="1"/>
              <a:t>watch?v</a:t>
            </a:r>
            <a:r>
              <a:rPr lang="en-US" sz="600" dirty="0"/>
              <a:t>=4wa_UK5WCmg&amp;t=617s</a:t>
            </a:r>
          </a:p>
        </p:txBody>
      </p:sp>
    </p:spTree>
    <p:extLst>
      <p:ext uri="{BB962C8B-B14F-4D97-AF65-F5344CB8AC3E}">
        <p14:creationId xmlns:p14="http://schemas.microsoft.com/office/powerpoint/2010/main" val="61793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32D23-8992-7109-867F-FC8CD8E5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7714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			Post-Moore’s Era: What’s Next ?</a:t>
            </a:r>
            <a:endParaRPr lang="en-US" sz="8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61E1B-4C95-7020-1632-961DF846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1568222"/>
            <a:ext cx="11408229" cy="5463950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Since, Traditional Monolithic scaling is slowing down, the semiconductor industry is shifting towards alternative methods including: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Multi-Chip Modules (MCMs) &amp; Chiplets :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Instead of making one big monolithic chip, multiple smaller chiplets are connected in a single package. </a:t>
            </a:r>
            <a:r>
              <a:rPr lang="en-IN" sz="18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Example: AMD’s </a:t>
            </a:r>
            <a:r>
              <a:rPr lang="en-IN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Ryzen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CPUs, NVIDIA’s Hopper GPUs, Intel’s Meteor Lake.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3D Stacking &amp; Advanced Packaging</a:t>
            </a:r>
            <a:r>
              <a:rPr lang="en-IN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IN" sz="18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Memory-on-Logic stacking using TSMC’s CoWoS, Intel’s Foveros. High Bandwidth Memory (HBM) for AI workloads.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Specialized Accelerators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(AI &amp; ML) such as Google’s TPU, NVIDIA’s Tensor Cores, and Graphcore’s AI chips optimize deep learning workloads.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Alternative Computing Paradigms 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like Quantum Computing, Neuromorphic Computing, Photonic Chips being explored.</a:t>
            </a:r>
          </a:p>
          <a:p>
            <a:pPr indent="0" algn="l" rtl="0">
              <a:spcBef>
                <a:spcPts val="0"/>
              </a:spcBef>
              <a:spcAft>
                <a:spcPts val="4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08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6902-39D0-A34A-EA69-BA8E37B0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EA6F-BA9D-B096-D2AD-92E45589D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1843088"/>
            <a:ext cx="6487886" cy="5226785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"/>
              </a:rPr>
              <a:t>Uses a modified </a:t>
            </a:r>
            <a:r>
              <a:rPr lang="en-IN" sz="2000" dirty="0" err="1">
                <a:latin typeface="Times"/>
              </a:rPr>
              <a:t>NeuroSim</a:t>
            </a:r>
            <a:r>
              <a:rPr lang="en-IN" sz="2000" dirty="0">
                <a:latin typeface="Times"/>
              </a:rPr>
              <a:t> to partition and map CNN tasks onto a 2.5D-based system</a:t>
            </a:r>
          </a:p>
          <a:p>
            <a:r>
              <a:rPr lang="en-IN" sz="2000" dirty="0">
                <a:effectLst/>
                <a:latin typeface="Times"/>
              </a:rPr>
              <a:t>All the </a:t>
            </a:r>
            <a:r>
              <a:rPr lang="en-IN" sz="2000" dirty="0" err="1">
                <a:effectLst/>
                <a:latin typeface="Times"/>
              </a:rPr>
              <a:t>NoI</a:t>
            </a:r>
            <a:r>
              <a:rPr lang="en-IN" sz="2000" dirty="0">
                <a:effectLst/>
                <a:latin typeface="Times"/>
              </a:rPr>
              <a:t> topologies are simulated using the </a:t>
            </a:r>
            <a:r>
              <a:rPr lang="en-IN" sz="2000" dirty="0" err="1">
                <a:effectLst/>
                <a:latin typeface="Times"/>
              </a:rPr>
              <a:t>BookSim</a:t>
            </a:r>
            <a:r>
              <a:rPr lang="en-IN" sz="2000" dirty="0">
                <a:effectLst/>
                <a:latin typeface="Times"/>
              </a:rPr>
              <a:t> simulator</a:t>
            </a:r>
          </a:p>
          <a:p>
            <a:r>
              <a:rPr lang="en-IN" sz="2000" dirty="0">
                <a:latin typeface="Times"/>
              </a:rPr>
              <a:t>I</a:t>
            </a:r>
            <a:r>
              <a:rPr lang="en-IN" sz="2000" dirty="0">
                <a:effectLst/>
                <a:latin typeface="Times"/>
              </a:rPr>
              <a:t>nputs to the </a:t>
            </a:r>
            <a:r>
              <a:rPr lang="en-IN" sz="2000" dirty="0" err="1">
                <a:effectLst/>
                <a:latin typeface="Times"/>
              </a:rPr>
              <a:t>BookSim</a:t>
            </a:r>
            <a:r>
              <a:rPr lang="en-IN" sz="2000" dirty="0">
                <a:effectLst/>
                <a:latin typeface="Times"/>
              </a:rPr>
              <a:t> simulator are the connectivity between </a:t>
            </a:r>
            <a:r>
              <a:rPr lang="en-IN" sz="2000" dirty="0" err="1">
                <a:effectLst/>
                <a:latin typeface="Times"/>
              </a:rPr>
              <a:t>NoI</a:t>
            </a:r>
            <a:r>
              <a:rPr lang="en-IN" sz="2000" dirty="0">
                <a:effectLst/>
                <a:latin typeface="Times"/>
              </a:rPr>
              <a:t> routers and the inter-</a:t>
            </a:r>
            <a:r>
              <a:rPr lang="en-IN" sz="2000" dirty="0" err="1">
                <a:effectLst/>
                <a:latin typeface="Times"/>
              </a:rPr>
              <a:t>chiplet</a:t>
            </a:r>
            <a:r>
              <a:rPr lang="en-IN" sz="2000" dirty="0">
                <a:effectLst/>
                <a:latin typeface="Times"/>
              </a:rPr>
              <a:t> traffic for the concurrent CNN inference tasks. It outputs the area, latency, and energy </a:t>
            </a:r>
            <a:r>
              <a:rPr lang="en-IN" sz="2000" dirty="0">
                <a:latin typeface="Times"/>
              </a:rPr>
              <a:t>consumption of the </a:t>
            </a:r>
            <a:r>
              <a:rPr lang="en-IN" sz="2000" dirty="0" err="1">
                <a:latin typeface="Times"/>
              </a:rPr>
              <a:t>NoI</a:t>
            </a:r>
            <a:endParaRPr lang="en-IN" sz="2000" dirty="0">
              <a:latin typeface="Times"/>
            </a:endParaRPr>
          </a:p>
          <a:p>
            <a:r>
              <a:rPr lang="en-IN" sz="2000" dirty="0">
                <a:latin typeface="Times"/>
              </a:rPr>
              <a:t>Uses the Nvidia’s ground-referenced signalling (GRS) parameters for chiplets on a 32nm technology to evaluate the </a:t>
            </a:r>
            <a:r>
              <a:rPr lang="en-IN" sz="2000" dirty="0" err="1">
                <a:latin typeface="Times"/>
              </a:rPr>
              <a:t>NoI</a:t>
            </a:r>
            <a:r>
              <a:rPr lang="en-IN" sz="2000" dirty="0">
                <a:latin typeface="Times"/>
              </a:rPr>
              <a:t> area and power consumption</a:t>
            </a:r>
          </a:p>
          <a:p>
            <a:r>
              <a:rPr lang="en-IN" sz="2000" dirty="0">
                <a:latin typeface="Times"/>
              </a:rPr>
              <a:t>the scalability of the Floret architecture, we consider four different system sizes (n) with 36, 64, 81, and 100 chiplets.</a:t>
            </a:r>
          </a:p>
          <a:p>
            <a:endParaRPr lang="en-IN" sz="2000" dirty="0">
              <a:effectLst/>
              <a:latin typeface="Times"/>
            </a:endParaRP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9C0B4-8312-FC75-958B-7068E8AC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544" y="2364354"/>
            <a:ext cx="5039864" cy="3285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7ADABB-7C19-F413-8B42-543ECA1AD5DA}"/>
              </a:ext>
            </a:extLst>
          </p:cNvPr>
          <p:cNvSpPr txBox="1"/>
          <p:nvPr/>
        </p:nvSpPr>
        <p:spPr>
          <a:xfrm>
            <a:off x="51124" y="6421785"/>
            <a:ext cx="12366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Harsh Sharma, Lukas </a:t>
            </a:r>
            <a:r>
              <a:rPr lang="en-US" sz="800" dirty="0" err="1"/>
              <a:t>Pfromm</a:t>
            </a:r>
            <a:r>
              <a:rPr lang="en-US" sz="800" dirty="0"/>
              <a:t>, Rasit Onur </a:t>
            </a:r>
            <a:r>
              <a:rPr lang="en-US" sz="800" dirty="0" err="1"/>
              <a:t>Topaloglu</a:t>
            </a:r>
            <a:r>
              <a:rPr lang="en-US" sz="800" dirty="0"/>
              <a:t>, Janardhan Rao </a:t>
            </a:r>
            <a:r>
              <a:rPr lang="en-US" sz="800" dirty="0" err="1"/>
              <a:t>Doppa</a:t>
            </a:r>
            <a:r>
              <a:rPr lang="en-US" sz="800" dirty="0"/>
              <a:t>, </a:t>
            </a:r>
            <a:r>
              <a:rPr lang="en-US" sz="800" dirty="0" err="1"/>
              <a:t>Umit</a:t>
            </a:r>
            <a:r>
              <a:rPr lang="en-US" sz="800" dirty="0"/>
              <a:t> Y. </a:t>
            </a:r>
            <a:r>
              <a:rPr lang="en-US" sz="800" dirty="0" err="1"/>
              <a:t>Ogras</a:t>
            </a:r>
            <a:r>
              <a:rPr lang="en-US" sz="800" dirty="0"/>
              <a:t>, Ananth </a:t>
            </a:r>
            <a:r>
              <a:rPr lang="en-US" sz="800" dirty="0" err="1"/>
              <a:t>Kalyanraman</a:t>
            </a:r>
            <a:r>
              <a:rPr lang="en-US" sz="800" dirty="0"/>
              <a:t>, and Partha </a:t>
            </a:r>
            <a:r>
              <a:rPr lang="en-US" sz="800" dirty="0" err="1"/>
              <a:t>Pratim</a:t>
            </a:r>
            <a:r>
              <a:rPr lang="en-US" sz="800" dirty="0"/>
              <a:t> Pande. 2023. Florets for Chiplets: Data Flow-aware High-Performance and Energy-efficient Network-on-Interposer for CNN Inference Tasks. A</a:t>
            </a:r>
          </a:p>
          <a:p>
            <a:r>
              <a:rPr lang="en-US" sz="800" dirty="0"/>
              <a:t>CM Trans. Embed. </a:t>
            </a:r>
            <a:r>
              <a:rPr lang="en-US" sz="800" dirty="0" err="1"/>
              <a:t>Comput</a:t>
            </a:r>
            <a:r>
              <a:rPr lang="en-US" sz="800" dirty="0"/>
              <a:t>. Syst. 22, 5s, Article 132 (October 2023), 21 pages. https://</a:t>
            </a:r>
            <a:r>
              <a:rPr lang="en-US" sz="800" dirty="0" err="1"/>
              <a:t>doi.org</a:t>
            </a:r>
            <a:r>
              <a:rPr lang="en-US" sz="800" dirty="0"/>
              <a:t>/10.1145/3608098</a:t>
            </a:r>
          </a:p>
        </p:txBody>
      </p:sp>
    </p:spTree>
    <p:extLst>
      <p:ext uri="{BB962C8B-B14F-4D97-AF65-F5344CB8AC3E}">
        <p14:creationId xmlns:p14="http://schemas.microsoft.com/office/powerpoint/2010/main" val="422820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B80-9428-9DDD-CA55-628B8234A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1" y="4888379"/>
            <a:ext cx="11151997" cy="18644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IN" sz="2800">
                <a:effectLst/>
                <a:latin typeface="Times"/>
              </a:rPr>
              <a:t>Experimental results show that the </a:t>
            </a:r>
            <a:r>
              <a:rPr lang="en-IN" sz="2800" b="1">
                <a:effectLst/>
                <a:latin typeface="Times"/>
              </a:rPr>
              <a:t>Floret </a:t>
            </a:r>
            <a:r>
              <a:rPr lang="en-IN" sz="2800">
                <a:effectLst/>
                <a:latin typeface="Times"/>
              </a:rPr>
              <a:t>architecture can achieve up to </a:t>
            </a:r>
            <a:r>
              <a:rPr lang="en-IN" sz="2800" b="1">
                <a:effectLst/>
                <a:latin typeface="Times"/>
              </a:rPr>
              <a:t>58%</a:t>
            </a:r>
            <a:r>
              <a:rPr lang="en-IN" sz="2800">
                <a:effectLst/>
                <a:latin typeface="Times"/>
              </a:rPr>
              <a:t> and </a:t>
            </a:r>
            <a:r>
              <a:rPr lang="en-IN" sz="2800" b="1">
                <a:effectLst/>
                <a:latin typeface="Times"/>
              </a:rPr>
              <a:t>64%</a:t>
            </a:r>
            <a:r>
              <a:rPr lang="en-IN" sz="2800">
                <a:effectLst/>
                <a:latin typeface="Times"/>
              </a:rPr>
              <a:t> reduction in latency and energy respectively compared to state-of-the-art counterparts. </a:t>
            </a:r>
            <a:br>
              <a:rPr lang="en-IN" sz="2800">
                <a:effectLst/>
                <a:latin typeface="Time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84610879-53FE-3479-3AA9-D3A5C1E2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02" r="1893" b="2"/>
          <a:stretch/>
        </p:blipFill>
        <p:spPr>
          <a:xfrm>
            <a:off x="6094475" y="575555"/>
            <a:ext cx="5803323" cy="3890357"/>
          </a:xfrm>
          <a:prstGeom prst="rect">
            <a:avLst/>
          </a:prstGeom>
        </p:spPr>
      </p:pic>
      <p:pic>
        <p:nvPicPr>
          <p:cNvPr id="4" name="Picture 3" descr="A graph of different colors and sizes&#10;&#10;Description automatically generated">
            <a:extLst>
              <a:ext uri="{FF2B5EF4-FFF2-40B4-BE49-F238E27FC236}">
                <a16:creationId xmlns:a16="http://schemas.microsoft.com/office/drawing/2014/main" id="{AF628D09-437F-3337-9D55-CABA09D4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2" r="2" b="2"/>
          <a:stretch/>
        </p:blipFill>
        <p:spPr>
          <a:xfrm>
            <a:off x="419517" y="575554"/>
            <a:ext cx="5803323" cy="3890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EA20C4-76A7-1D84-19A4-5869A29F50FA}"/>
              </a:ext>
            </a:extLst>
          </p:cNvPr>
          <p:cNvSpPr txBox="1"/>
          <p:nvPr/>
        </p:nvSpPr>
        <p:spPr>
          <a:xfrm>
            <a:off x="51124" y="6421785"/>
            <a:ext cx="12366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Harsh Sharma, Lukas </a:t>
            </a:r>
            <a:r>
              <a:rPr lang="en-US" sz="800" dirty="0" err="1"/>
              <a:t>Pfromm</a:t>
            </a:r>
            <a:r>
              <a:rPr lang="en-US" sz="800" dirty="0"/>
              <a:t>, Rasit Onur </a:t>
            </a:r>
            <a:r>
              <a:rPr lang="en-US" sz="800" dirty="0" err="1"/>
              <a:t>Topaloglu</a:t>
            </a:r>
            <a:r>
              <a:rPr lang="en-US" sz="800" dirty="0"/>
              <a:t>, Janardhan Rao </a:t>
            </a:r>
            <a:r>
              <a:rPr lang="en-US" sz="800" dirty="0" err="1"/>
              <a:t>Doppa</a:t>
            </a:r>
            <a:r>
              <a:rPr lang="en-US" sz="800" dirty="0"/>
              <a:t>, </a:t>
            </a:r>
            <a:r>
              <a:rPr lang="en-US" sz="800" dirty="0" err="1"/>
              <a:t>Umit</a:t>
            </a:r>
            <a:r>
              <a:rPr lang="en-US" sz="800" dirty="0"/>
              <a:t> Y. </a:t>
            </a:r>
            <a:r>
              <a:rPr lang="en-US" sz="800" dirty="0" err="1"/>
              <a:t>Ogras</a:t>
            </a:r>
            <a:r>
              <a:rPr lang="en-US" sz="800" dirty="0"/>
              <a:t>, Ananth </a:t>
            </a:r>
            <a:r>
              <a:rPr lang="en-US" sz="800" dirty="0" err="1"/>
              <a:t>Kalyanraman</a:t>
            </a:r>
            <a:r>
              <a:rPr lang="en-US" sz="800" dirty="0"/>
              <a:t>, and Partha </a:t>
            </a:r>
            <a:r>
              <a:rPr lang="en-US" sz="800" dirty="0" err="1"/>
              <a:t>Pratim</a:t>
            </a:r>
            <a:r>
              <a:rPr lang="en-US" sz="800" dirty="0"/>
              <a:t> Pande. 2023. Florets for Chiplets: Data Flow-aware High-Performance and Energy-efficient Network-on-Interposer for CNN Inference Tasks. A</a:t>
            </a:r>
          </a:p>
          <a:p>
            <a:r>
              <a:rPr lang="en-US" sz="800" dirty="0"/>
              <a:t>CM Trans. Embed. </a:t>
            </a:r>
            <a:r>
              <a:rPr lang="en-US" sz="800" dirty="0" err="1"/>
              <a:t>Comput</a:t>
            </a:r>
            <a:r>
              <a:rPr lang="en-US" sz="800" dirty="0"/>
              <a:t>. Syst. 22, 5s, Article 132 (October 2023), 21 pages. https://</a:t>
            </a:r>
            <a:r>
              <a:rPr lang="en-US" sz="800" dirty="0" err="1"/>
              <a:t>doi.org</a:t>
            </a:r>
            <a:r>
              <a:rPr lang="en-US" sz="800" dirty="0"/>
              <a:t>/10.1145/3608098</a:t>
            </a:r>
          </a:p>
        </p:txBody>
      </p:sp>
    </p:spTree>
    <p:extLst>
      <p:ext uri="{BB962C8B-B14F-4D97-AF65-F5344CB8AC3E}">
        <p14:creationId xmlns:p14="http://schemas.microsoft.com/office/powerpoint/2010/main" val="1271517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BA7F9-C46B-4F54-98B9-494EB1028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7945-66BA-2FB9-E922-59805569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400" i="1" dirty="0">
                <a:solidFill>
                  <a:srgbClr val="002060"/>
                </a:solidFill>
                <a:latin typeface="Times"/>
              </a:rPr>
              <a:t>TEFLON</a:t>
            </a:r>
            <a:r>
              <a:rPr lang="en-IN" sz="2400" i="1" dirty="0">
                <a:latin typeface="Times"/>
              </a:rPr>
              <a:t>: Thermally Efficient Dataflow-aware 3D NoC for Accelerating CNN Inferencing on Manycore PIM Architectures </a:t>
            </a:r>
            <a:r>
              <a:rPr lang="en-IN" sz="1800" i="1" dirty="0">
                <a:latin typeface="Times"/>
              </a:rPr>
              <a:t>(ACM TECS 2024) </a:t>
            </a:r>
            <a:br>
              <a:rPr lang="en-IN" sz="1800" i="1" dirty="0">
                <a:latin typeface="Times"/>
              </a:rPr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C991B-2F90-5A9C-7A0B-62ACD768E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"/>
              </a:rPr>
              <a:t>It proposes TEFLON, a </a:t>
            </a:r>
            <a:r>
              <a:rPr lang="en-IN" dirty="0">
                <a:latin typeface="Times"/>
              </a:rPr>
              <a:t>methodology to design thermally efficient dataflow-aware M3D NoC for accelerating CNN inferencing</a:t>
            </a:r>
          </a:p>
          <a:p>
            <a:r>
              <a:rPr lang="en-IN" dirty="0">
                <a:latin typeface="Times"/>
              </a:rPr>
              <a:t>P</a:t>
            </a:r>
            <a:r>
              <a:rPr lang="en-IN" dirty="0">
                <a:effectLst/>
                <a:latin typeface="Times"/>
              </a:rPr>
              <a:t>roposed methodology constructs 3D space-filling curves (SFCs) that are specifically tailored for optimal performance in inference tasks with deep CNN workloads without creating thermal bottlenecks</a:t>
            </a:r>
          </a:p>
          <a:p>
            <a:r>
              <a:rPr lang="en-IN" dirty="0">
                <a:latin typeface="Times"/>
              </a:rPr>
              <a:t>For Accelerating CNN Inferencing on Manycore PIM Architectures</a:t>
            </a:r>
          </a:p>
          <a:p>
            <a:pPr marL="0" indent="0">
              <a:buNone/>
            </a:pPr>
            <a:r>
              <a:rPr lang="en-IN" dirty="0">
                <a:effectLst/>
                <a:latin typeface="Times"/>
              </a:rPr>
              <a:t> </a:t>
            </a:r>
          </a:p>
          <a:p>
            <a:endParaRPr lang="en-IN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012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98DB9-65ED-BF54-ADF3-BA5DC177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27E7-DCC2-FB80-F04E-B01B174B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657EE-F04C-56ED-EBBF-A0B62FEC1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CNNs on manycore ReRAM-based PIM systems suffer from: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Inefficient data movement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Thermal hotspots → accuracy loss in ReRAM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Existing SFC-based NoCs designs (e.g., Floret) optimize performance </a:t>
            </a: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but neglect thermal-awareness</a:t>
            </a:r>
          </a:p>
          <a:p>
            <a:r>
              <a:rPr lang="en-IN" dirty="0"/>
              <a:t>Need for thermally-aware mapping in 3D NoC while preserving performance and accuracy</a:t>
            </a:r>
            <a:endParaRPr lang="en-IN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Goal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: Design a NoC that balances </a:t>
            </a: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latency, energy, and thermal profile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 for CNN inference.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72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20234-1927-BB3C-ACE7-0B030B66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E1EB-3CE3-7F82-2201-1653D89E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4F8C-122C-1381-53D4-E690A1BB4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073" y="2141537"/>
            <a:ext cx="1051560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3200" b="0" i="0" u="none" strike="noStrike" dirty="0">
                <a:solidFill>
                  <a:srgbClr val="000000"/>
                </a:solidFill>
                <a:effectLst/>
              </a:rPr>
              <a:t>3D Monolithic NoC design using </a:t>
            </a:r>
            <a:r>
              <a:rPr lang="en-IN" sz="3200" b="1" i="0" u="none" strike="noStrike" dirty="0">
                <a:solidFill>
                  <a:srgbClr val="000000"/>
                </a:solidFill>
                <a:effectLst/>
              </a:rPr>
              <a:t>M3D integration</a:t>
            </a:r>
            <a:endParaRPr lang="en-IN" sz="32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3200" b="0" i="0" u="none" strike="noStrike" dirty="0">
                <a:solidFill>
                  <a:srgbClr val="000000"/>
                </a:solidFill>
                <a:effectLst/>
              </a:rPr>
              <a:t>Key components: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u="none" strike="noStrike" dirty="0">
                <a:solidFill>
                  <a:srgbClr val="000000"/>
                </a:solidFill>
                <a:effectLst/>
              </a:rPr>
              <a:t>Space-Filling Curves (SFC)</a:t>
            </a: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 for dataflow-aware mapping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u="none" strike="noStrike" dirty="0">
                <a:solidFill>
                  <a:srgbClr val="000000"/>
                </a:solidFill>
                <a:effectLst/>
              </a:rPr>
              <a:t>Thermal-aware layer placement</a:t>
            </a: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 to avoid vertical stacking of hot Pes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800" b="1" i="0" u="none" strike="noStrike" dirty="0">
                <a:solidFill>
                  <a:srgbClr val="000000"/>
                </a:solidFill>
                <a:effectLst/>
              </a:rPr>
              <a:t>AMOSA</a:t>
            </a: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-based MOO multi-objective optimization: { </a:t>
            </a:r>
            <a:r>
              <a:rPr lang="en-IN" sz="2800" dirty="0"/>
              <a:t>Latency, Inference accuracy, Temperature </a:t>
            </a:r>
            <a:r>
              <a:rPr lang="en-IN" sz="2800" dirty="0">
                <a:solidFill>
                  <a:srgbClr val="000000"/>
                </a:solidFill>
              </a:rPr>
              <a:t>}</a:t>
            </a:r>
            <a:endParaRPr lang="en-IN" sz="2800" dirty="0"/>
          </a:p>
          <a:p>
            <a:pPr marL="457200" lvl="1" indent="0" algn="l">
              <a:buNone/>
            </a:pPr>
            <a:endParaRPr lang="en-IN" sz="2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1178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7002" y="394595"/>
            <a:ext cx="6197996" cy="866997"/>
          </a:xfrm>
        </p:spPr>
        <p:txBody>
          <a:bodyPr anchor="b">
            <a:normAutofit/>
          </a:bodyPr>
          <a:lstStyle/>
          <a:p>
            <a:pPr algn="ctr"/>
            <a:r>
              <a:rPr lang="en-IN" sz="5000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8838B-52CA-E7B3-9EF8-5BD1B9D2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54" y="2238597"/>
            <a:ext cx="5410201" cy="2728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A42CF-CF13-AA09-F3D9-027853CDE80A}"/>
              </a:ext>
            </a:extLst>
          </p:cNvPr>
          <p:cNvSpPr txBox="1"/>
          <p:nvPr/>
        </p:nvSpPr>
        <p:spPr>
          <a:xfrm>
            <a:off x="657922" y="1849880"/>
            <a:ext cx="58989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i="0" u="none" strike="noStrike" dirty="0">
                <a:solidFill>
                  <a:srgbClr val="000000"/>
                </a:solidFill>
                <a:effectLst/>
              </a:rPr>
              <a:t>Monolithic 3D NoC architecture using ReRAM-based PEs.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 i="0" u="none" strike="noStrike" dirty="0">
                <a:solidFill>
                  <a:srgbClr val="000000"/>
                </a:solidFill>
                <a:effectLst/>
              </a:rPr>
              <a:t>Communication Link Strategy</a:t>
            </a:r>
          </a:p>
          <a:p>
            <a:pPr algn="l"/>
            <a:r>
              <a:rPr lang="en-IN" sz="2000" i="0" u="none" strike="noStrike" dirty="0">
                <a:solidFill>
                  <a:srgbClr val="000000"/>
                </a:solidFill>
                <a:effectLst/>
              </a:rPr>
              <a:t>	Vertical links (between tiers):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i="0" u="none" strike="noStrike" dirty="0">
                <a:solidFill>
                  <a:srgbClr val="000000"/>
                </a:solidFill>
                <a:effectLst/>
              </a:rPr>
              <a:t>Fast due to short interconnects.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i="0" u="none" strike="noStrike" dirty="0">
                <a:solidFill>
                  <a:srgbClr val="000000"/>
                </a:solidFill>
                <a:effectLst/>
              </a:rPr>
              <a:t>But increase heat – can damage ReRAM and hurt accuracy.</a:t>
            </a:r>
          </a:p>
          <a:p>
            <a:pPr algn="l"/>
            <a:r>
              <a:rPr lang="en-IN" sz="2000" i="0" u="none" strike="noStrike" dirty="0">
                <a:solidFill>
                  <a:srgbClr val="000000"/>
                </a:solidFill>
                <a:effectLst/>
              </a:rPr>
              <a:t>	Horizontal links (within tiers):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i="0" u="none" strike="noStrike" dirty="0">
                <a:solidFill>
                  <a:srgbClr val="000000"/>
                </a:solidFill>
                <a:effectLst/>
              </a:rPr>
              <a:t>Cooler due to easier heat dissipation.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000" i="0" u="none" strike="noStrike" dirty="0">
                <a:solidFill>
                  <a:srgbClr val="000000"/>
                </a:solidFill>
                <a:effectLst/>
              </a:rPr>
              <a:t>Slightly slower but better for thermal balance.</a:t>
            </a:r>
          </a:p>
          <a:p>
            <a:pPr algn="l"/>
            <a:endParaRPr lang="en-IN" sz="200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IN" sz="2000" b="1" i="0" u="none" strike="noStrike" dirty="0">
                <a:solidFill>
                  <a:srgbClr val="000000"/>
                </a:solidFill>
                <a:effectLst/>
              </a:rPr>
              <a:t>TEFLON strategically uses both to optimize performance and thermal reliability.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73545-08E1-2068-E6FC-6FE586E285C7}"/>
              </a:ext>
            </a:extLst>
          </p:cNvPr>
          <p:cNvSpPr txBox="1"/>
          <p:nvPr/>
        </p:nvSpPr>
        <p:spPr>
          <a:xfrm>
            <a:off x="124691" y="6410672"/>
            <a:ext cx="1242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Gaurav Narang, </a:t>
            </a:r>
            <a:r>
              <a:rPr lang="en-US" sz="800" dirty="0" err="1"/>
              <a:t>Chukwufumnanya</a:t>
            </a:r>
            <a:r>
              <a:rPr lang="en-US" sz="800" dirty="0"/>
              <a:t> </a:t>
            </a:r>
            <a:r>
              <a:rPr lang="en-US" sz="800" dirty="0" err="1"/>
              <a:t>Ogbogu</a:t>
            </a:r>
            <a:r>
              <a:rPr lang="en-US" sz="800" dirty="0"/>
              <a:t>, Janardhan Rao </a:t>
            </a:r>
            <a:r>
              <a:rPr lang="en-US" sz="800" dirty="0" err="1"/>
              <a:t>Doppa</a:t>
            </a:r>
            <a:r>
              <a:rPr lang="en-US" sz="800" dirty="0"/>
              <a:t>, and Partha </a:t>
            </a:r>
            <a:r>
              <a:rPr lang="en-US" sz="800" dirty="0" err="1"/>
              <a:t>Pratim</a:t>
            </a:r>
            <a:r>
              <a:rPr lang="en-US" sz="800" dirty="0"/>
              <a:t> Pande. 2024. TEFLON: Thermally Efficient Dataflow-aware 3D </a:t>
            </a:r>
            <a:r>
              <a:rPr lang="en-US" sz="800" dirty="0" err="1"/>
              <a:t>NoC</a:t>
            </a:r>
            <a:r>
              <a:rPr lang="en-US" sz="800" dirty="0"/>
              <a:t> for Accelerating CNN Inferencing on Manycore PIM Architectures. ACM Trans. Embed. </a:t>
            </a:r>
            <a:r>
              <a:rPr lang="en-US" sz="800" dirty="0" err="1"/>
              <a:t>Comput</a:t>
            </a:r>
            <a:r>
              <a:rPr lang="en-US" sz="800" dirty="0"/>
              <a:t>. Syst. 23, 5, Article 78 (September 2024), 23 pages. https://</a:t>
            </a:r>
            <a:r>
              <a:rPr lang="en-US" sz="800" dirty="0" err="1"/>
              <a:t>doi.org</a:t>
            </a:r>
            <a:r>
              <a:rPr lang="en-US" sz="800" dirty="0"/>
              <a:t>/10.1145/3665279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5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dirty="0"/>
              <a:t>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7424"/>
                <a:ext cx="11071302" cy="5039539"/>
              </a:xfrm>
            </p:spPr>
            <p:txBody>
              <a:bodyPr>
                <a:normAutofit/>
              </a:bodyPr>
              <a:lstStyle/>
              <a:p>
                <a:endParaRPr sz="3200" dirty="0"/>
              </a:p>
              <a:p>
                <a:pPr>
                  <a:defRPr sz="2000"/>
                </a:pPr>
                <a:r>
                  <a:rPr sz="2400" dirty="0"/>
                  <a:t>Neural layers mapped contiguously to PEs along SFCs</a:t>
                </a:r>
                <a:r>
                  <a:rPr lang="en-US" sz="2400" dirty="0"/>
                  <a:t> (similar to Florets)</a:t>
                </a:r>
              </a:p>
              <a:p>
                <a:pPr>
                  <a:defRPr sz="2000"/>
                </a:pPr>
                <a:r>
                  <a:rPr lang="en-IN" sz="2400" dirty="0"/>
                  <a:t>Preserves dataflow locality and minimizes hops</a:t>
                </a:r>
              </a:p>
              <a:p>
                <a:pPr marL="0" indent="0">
                  <a:buNone/>
                </a:pPr>
                <a:r>
                  <a:rPr lang="en-IN" sz="2400" dirty="0"/>
                  <a:t>SFCs span across both vertical and horizontal links: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Use vertical (fast) links selectively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Prefer horizontal (cooler) links to manage heat</a:t>
                </a:r>
              </a:p>
              <a:p>
                <a:pPr marL="0" indent="0">
                  <a:buNone/>
                </a:pPr>
                <a:r>
                  <a:rPr lang="en-IN" sz="2400" dirty="0"/>
                  <a:t>Thermal-aware Placement: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2400" dirty="0"/>
                  <a:t>Prevents vertical stacking of hot PEs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2400" dirty="0"/>
                  <a:t>Distributes computation to minimize hotspots</a:t>
                </a:r>
              </a:p>
              <a:p>
                <a:pPr marL="0" indent="0">
                  <a:buNone/>
                  <a:defRPr sz="2000"/>
                </a:pPr>
                <a:r>
                  <a:rPr sz="2400" dirty="0"/>
                  <a:t>Design optimal SFC count (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sz="2400" dirty="0"/>
                  <a:t>), lengths (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sz="2400" dirty="0"/>
                  <a:t>), and PE placement</a:t>
                </a:r>
              </a:p>
              <a:p>
                <a:pPr marL="0" indent="0">
                  <a:buNone/>
                  <a:defRPr sz="2000"/>
                </a:pPr>
                <a:r>
                  <a:rPr sz="2400" b="1" dirty="0"/>
                  <a:t>Objective:</a:t>
                </a:r>
                <a:r>
                  <a:rPr sz="2400" dirty="0"/>
                  <a:t> Minimize latency, temperature-induced error, and energy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7424"/>
                <a:ext cx="11071302" cy="5039539"/>
              </a:xfrm>
              <a:blipFill>
                <a:blip r:embed="rId2"/>
                <a:stretch>
                  <a:fillRect l="-917" b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7EEB97-DBA2-EDA9-2AF4-915AFE77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5" y="917263"/>
            <a:ext cx="11138212" cy="4702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A118B-16D8-8B59-99D2-B23C41218BFF}"/>
              </a:ext>
            </a:extLst>
          </p:cNvPr>
          <p:cNvSpPr txBox="1"/>
          <p:nvPr/>
        </p:nvSpPr>
        <p:spPr>
          <a:xfrm>
            <a:off x="124691" y="6410672"/>
            <a:ext cx="1242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Gaurav Narang, </a:t>
            </a:r>
            <a:r>
              <a:rPr lang="en-US" sz="800" dirty="0" err="1"/>
              <a:t>Chukwufumnanya</a:t>
            </a:r>
            <a:r>
              <a:rPr lang="en-US" sz="800" dirty="0"/>
              <a:t> </a:t>
            </a:r>
            <a:r>
              <a:rPr lang="en-US" sz="800" dirty="0" err="1"/>
              <a:t>Ogbogu</a:t>
            </a:r>
            <a:r>
              <a:rPr lang="en-US" sz="800" dirty="0"/>
              <a:t>, Janardhan Rao </a:t>
            </a:r>
            <a:r>
              <a:rPr lang="en-US" sz="800" dirty="0" err="1"/>
              <a:t>Doppa</a:t>
            </a:r>
            <a:r>
              <a:rPr lang="en-US" sz="800" dirty="0"/>
              <a:t>, and Partha </a:t>
            </a:r>
            <a:r>
              <a:rPr lang="en-US" sz="800" dirty="0" err="1"/>
              <a:t>Pratim</a:t>
            </a:r>
            <a:r>
              <a:rPr lang="en-US" sz="800" dirty="0"/>
              <a:t> Pande. 2024. TEFLON: Thermally Efficient Dataflow-aware 3D </a:t>
            </a:r>
            <a:r>
              <a:rPr lang="en-US" sz="800" dirty="0" err="1"/>
              <a:t>NoC</a:t>
            </a:r>
            <a:r>
              <a:rPr lang="en-US" sz="800" dirty="0"/>
              <a:t> for Accelerating CNN Inferencing on Manycore PIM Architectures. ACM Trans. Embed. </a:t>
            </a:r>
            <a:r>
              <a:rPr lang="en-US" sz="800" dirty="0" err="1"/>
              <a:t>Comput</a:t>
            </a:r>
            <a:r>
              <a:rPr lang="en-US" sz="800" dirty="0"/>
              <a:t>. Syst. 23, 5, Article 78 (September 2024), 23 pages. https://</a:t>
            </a:r>
            <a:r>
              <a:rPr lang="en-US" sz="800" dirty="0" err="1"/>
              <a:t>doi.org</a:t>
            </a:r>
            <a:r>
              <a:rPr lang="en-US" sz="800" dirty="0"/>
              <a:t>/10.1145/3665279</a:t>
            </a:r>
          </a:p>
        </p:txBody>
      </p:sp>
    </p:spTree>
    <p:extLst>
      <p:ext uri="{BB962C8B-B14F-4D97-AF65-F5344CB8AC3E}">
        <p14:creationId xmlns:p14="http://schemas.microsoft.com/office/powerpoint/2010/main" val="1423544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371AF-A2BA-7CB6-60E9-1A1B1DCC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2BD4-50C9-249A-651B-661D82F1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FD10-8657-5AA3-CE00-92FE025C7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Workloads: CIFAR-10, CIFAR-100 CNN models</a:t>
            </a:r>
          </a:p>
          <a:p>
            <a:r>
              <a:rPr lang="en-IN" dirty="0"/>
              <a:t>Baselines: Mesh-Naive, Mesh-</a:t>
            </a:r>
            <a:r>
              <a:rPr lang="en-IN" dirty="0" err="1"/>
              <a:t>Opt</a:t>
            </a:r>
            <a:r>
              <a:rPr lang="en-IN" dirty="0"/>
              <a:t>, Floret</a:t>
            </a:r>
          </a:p>
          <a:p>
            <a:pPr marL="0" indent="0">
              <a:buNone/>
            </a:pPr>
            <a:r>
              <a:rPr lang="en-IN" dirty="0"/>
              <a:t>Evaluation metrics: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Latency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EDP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Peak temperature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Inference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85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8463CF-897A-0F88-992F-D5393778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0"/>
          <a:stretch/>
        </p:blipFill>
        <p:spPr>
          <a:xfrm>
            <a:off x="865888" y="3967767"/>
            <a:ext cx="4949981" cy="2348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8C7F9-B2A4-9C4C-6EDD-6A18394465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7"/>
          <a:stretch/>
        </p:blipFill>
        <p:spPr>
          <a:xfrm>
            <a:off x="6364981" y="4075717"/>
            <a:ext cx="5376752" cy="2240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68A95-BA77-2247-3480-604FEF1C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98758"/>
            <a:ext cx="5854659" cy="283017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7306A4-82BE-5564-C967-13206E9F2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142" y="998689"/>
            <a:ext cx="4949981" cy="2430311"/>
          </a:xfrm>
        </p:spPr>
        <p:txBody>
          <a:bodyPr>
            <a:normAutofit lnSpcReduction="10000"/>
          </a:bodyPr>
          <a:lstStyle/>
          <a:p>
            <a:r>
              <a:rPr lang="en-IN" sz="2400" b="1" dirty="0"/>
              <a:t>EDP</a:t>
            </a:r>
            <a:r>
              <a:rPr lang="en-IN" sz="2400" dirty="0"/>
              <a:t> reduced by up to </a:t>
            </a:r>
            <a:r>
              <a:rPr lang="en-IN" sz="2400" b="1" dirty="0"/>
              <a:t>46%</a:t>
            </a:r>
            <a:endParaRPr lang="en-IN" sz="2400" dirty="0"/>
          </a:p>
          <a:p>
            <a:r>
              <a:rPr lang="en-IN" sz="2400" b="1" dirty="0"/>
              <a:t>Temperature</a:t>
            </a:r>
            <a:r>
              <a:rPr lang="en-IN" sz="2400" dirty="0"/>
              <a:t> reduced by </a:t>
            </a:r>
            <a:r>
              <a:rPr lang="en-IN" sz="2400" b="1" dirty="0"/>
              <a:t>25K</a:t>
            </a:r>
            <a:endParaRPr lang="en-IN" sz="2400" dirty="0"/>
          </a:p>
          <a:p>
            <a:r>
              <a:rPr lang="en-IN" sz="2400" b="1" dirty="0"/>
              <a:t>Inference accuracy</a:t>
            </a:r>
            <a:r>
              <a:rPr lang="en-IN" sz="2400" dirty="0"/>
              <a:t> improved by </a:t>
            </a:r>
            <a:r>
              <a:rPr lang="en-IN" sz="2400" b="1" dirty="0"/>
              <a:t>up to 11%</a:t>
            </a:r>
            <a:endParaRPr lang="en-IN" sz="2400" dirty="0"/>
          </a:p>
          <a:p>
            <a:r>
              <a:rPr lang="en-IN" sz="2400" dirty="0"/>
              <a:t>Scales across 36-, 64-, and 100-PE systems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00B77-57B5-2F4E-139E-378D927A9503}"/>
              </a:ext>
            </a:extLst>
          </p:cNvPr>
          <p:cNvSpPr txBox="1"/>
          <p:nvPr/>
        </p:nvSpPr>
        <p:spPr>
          <a:xfrm>
            <a:off x="124691" y="6410672"/>
            <a:ext cx="124275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Gaurav Narang, </a:t>
            </a:r>
            <a:r>
              <a:rPr lang="en-US" sz="800" dirty="0" err="1"/>
              <a:t>Chukwufumnanya</a:t>
            </a:r>
            <a:r>
              <a:rPr lang="en-US" sz="800" dirty="0"/>
              <a:t> </a:t>
            </a:r>
            <a:r>
              <a:rPr lang="en-US" sz="800" dirty="0" err="1"/>
              <a:t>Ogbogu</a:t>
            </a:r>
            <a:r>
              <a:rPr lang="en-US" sz="800" dirty="0"/>
              <a:t>, Janardhan Rao </a:t>
            </a:r>
            <a:r>
              <a:rPr lang="en-US" sz="800" dirty="0" err="1"/>
              <a:t>Doppa</a:t>
            </a:r>
            <a:r>
              <a:rPr lang="en-US" sz="800" dirty="0"/>
              <a:t>, and Partha </a:t>
            </a:r>
            <a:r>
              <a:rPr lang="en-US" sz="800" dirty="0" err="1"/>
              <a:t>Pratim</a:t>
            </a:r>
            <a:r>
              <a:rPr lang="en-US" sz="800" dirty="0"/>
              <a:t> Pande. 2024. TEFLON: Thermally Efficient Dataflow-aware 3D </a:t>
            </a:r>
            <a:r>
              <a:rPr lang="en-US" sz="800" dirty="0" err="1"/>
              <a:t>NoC</a:t>
            </a:r>
            <a:r>
              <a:rPr lang="en-US" sz="800" dirty="0"/>
              <a:t> for Accelerating CNN Inferencing on Manycore PIM Architectures. ACM Trans. Embed. </a:t>
            </a:r>
            <a:r>
              <a:rPr lang="en-US" sz="800" dirty="0" err="1"/>
              <a:t>Comput</a:t>
            </a:r>
            <a:r>
              <a:rPr lang="en-US" sz="800" dirty="0"/>
              <a:t>. Syst. 23, 5, Article 78 (September 2024), 23 pages. https://</a:t>
            </a:r>
            <a:r>
              <a:rPr lang="en-US" sz="800" dirty="0" err="1"/>
              <a:t>doi.org</a:t>
            </a:r>
            <a:r>
              <a:rPr lang="en-US" sz="800" dirty="0"/>
              <a:t>/10.1145/3665279</a:t>
            </a:r>
          </a:p>
        </p:txBody>
      </p:sp>
    </p:spTree>
    <p:extLst>
      <p:ext uri="{BB962C8B-B14F-4D97-AF65-F5344CB8AC3E}">
        <p14:creationId xmlns:p14="http://schemas.microsoft.com/office/powerpoint/2010/main" val="57325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546C-46CD-858B-544E-BC988BA91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5" y="6159339"/>
            <a:ext cx="7693974" cy="869314"/>
          </a:xfrm>
        </p:spPr>
        <p:txBody>
          <a:bodyPr>
            <a:normAutofit/>
          </a:bodyPr>
          <a:lstStyle/>
          <a:p>
            <a:r>
              <a:rPr lang="en-US" sz="2000" dirty="0"/>
              <a:t>Transition from Large Monolithic Chip to Smaller Chiplets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85F71-CA93-9EB4-C8DA-CEF129F44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4" y="1483405"/>
            <a:ext cx="10602686" cy="4361363"/>
          </a:xfrm>
        </p:spPr>
        <p:txBody>
          <a:bodyPr/>
          <a:lstStyle/>
          <a:p>
            <a:pPr marL="0" indent="0" algn="l">
              <a:buNone/>
            </a:pPr>
            <a:r>
              <a:rPr lang="en-IN" sz="2400" b="1" i="0" u="none" strike="noStrike">
                <a:solidFill>
                  <a:srgbClr val="242424"/>
                </a:solidFill>
                <a:effectLst/>
                <a:latin typeface="source-serif-pro"/>
              </a:rPr>
              <a:t>What is </a:t>
            </a:r>
            <a:r>
              <a:rPr lang="en-IN" sz="2400" b="1">
                <a:solidFill>
                  <a:srgbClr val="242424"/>
                </a:solidFill>
                <a:latin typeface="source-serif-pro"/>
              </a:rPr>
              <a:t>C</a:t>
            </a:r>
            <a:r>
              <a:rPr lang="en-IN" sz="2400" b="1" i="0" u="none" strike="noStrike">
                <a:solidFill>
                  <a:srgbClr val="242424"/>
                </a:solidFill>
                <a:effectLst/>
                <a:latin typeface="source-serif-pro"/>
              </a:rPr>
              <a:t>hiplet technology?</a:t>
            </a:r>
            <a:endParaRPr lang="en-IN" sz="2400" b="0" i="0" u="none" strike="noStrike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sz="2400" b="0" i="0" u="none" strike="noStrike">
                <a:solidFill>
                  <a:srgbClr val="242424"/>
                </a:solidFill>
                <a:effectLst/>
                <a:latin typeface="source-serif-pro"/>
              </a:rPr>
              <a:t>As a baseline, the traditional monolithic chip architecture consists of off functions/cores of a circuit integrated onto a single silicon die.</a:t>
            </a:r>
          </a:p>
          <a:p>
            <a:pPr algn="l"/>
            <a:r>
              <a:rPr lang="en-IN" sz="2400" b="0" i="0" u="none" strike="noStrike">
                <a:solidFill>
                  <a:srgbClr val="242424"/>
                </a:solidFill>
                <a:effectLst/>
                <a:latin typeface="source-serif-pro"/>
              </a:rPr>
              <a:t>A </a:t>
            </a:r>
            <a:r>
              <a:rPr lang="en-IN" sz="2400">
                <a:solidFill>
                  <a:srgbClr val="FF0000"/>
                </a:solidFill>
                <a:latin typeface="source-serif-pro"/>
              </a:rPr>
              <a:t>C</a:t>
            </a:r>
            <a:r>
              <a:rPr lang="en-IN" sz="2400" b="0" i="0" u="none" strike="noStrike">
                <a:solidFill>
                  <a:srgbClr val="FF0000"/>
                </a:solidFill>
                <a:effectLst/>
                <a:latin typeface="source-serif-pro"/>
              </a:rPr>
              <a:t>hiplet</a:t>
            </a:r>
            <a:r>
              <a:rPr lang="en-IN" sz="2400" b="0" i="0" u="none" strike="noStrike">
                <a:solidFill>
                  <a:srgbClr val="242424"/>
                </a:solidFill>
                <a:effectLst/>
                <a:latin typeface="source-serif-pro"/>
              </a:rPr>
              <a:t>, in contrast, disaggregates all functions into modular interoperable units. Each of these may be optimized for a specific function and “mixed and matched” together to create a comprehensive system.</a:t>
            </a:r>
            <a:endParaRPr lang="en-US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EC188-3EE9-8F24-8CCF-9A999067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18"/>
          <a:stretch/>
        </p:blipFill>
        <p:spPr>
          <a:xfrm>
            <a:off x="0" y="3945057"/>
            <a:ext cx="7520051" cy="23991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5BA5CD-09AE-AC57-3FCA-AEA51CA75C8E}"/>
              </a:ext>
            </a:extLst>
          </p:cNvPr>
          <p:cNvSpPr txBox="1">
            <a:spLocks/>
          </p:cNvSpPr>
          <p:nvPr/>
        </p:nvSpPr>
        <p:spPr>
          <a:xfrm>
            <a:off x="2754085" y="1578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Chiplet-Based Architectures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771D1-EBA7-882D-4FA5-088209E6E955}"/>
              </a:ext>
            </a:extLst>
          </p:cNvPr>
          <p:cNvSpPr txBox="1"/>
          <p:nvPr/>
        </p:nvSpPr>
        <p:spPr>
          <a:xfrm>
            <a:off x="7561117" y="4428951"/>
            <a:ext cx="475062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500" b="0" i="0" u="none" strike="noStrike">
                <a:solidFill>
                  <a:srgbClr val="242424"/>
                </a:solidFill>
                <a:effectLst/>
                <a:latin typeface="source-serif-pro"/>
              </a:rPr>
              <a:t>In the other word, the </a:t>
            </a:r>
            <a:r>
              <a:rPr lang="en-IN" sz="2500">
                <a:solidFill>
                  <a:srgbClr val="242424"/>
                </a:solidFill>
                <a:latin typeface="source-serif-pro"/>
              </a:rPr>
              <a:t>C</a:t>
            </a:r>
            <a:r>
              <a:rPr lang="en-IN" sz="2500" b="0" i="0" u="none" strike="noStrike">
                <a:solidFill>
                  <a:srgbClr val="242424"/>
                </a:solidFill>
                <a:effectLst/>
                <a:latin typeface="source-serif-pro"/>
              </a:rPr>
              <a:t>hiplet-design architecture is like playing Legos!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40567-3D9B-38F2-9613-7A811FCB7BD9}"/>
              </a:ext>
            </a:extLst>
          </p:cNvPr>
          <p:cNvSpPr txBox="1"/>
          <p:nvPr/>
        </p:nvSpPr>
        <p:spPr>
          <a:xfrm>
            <a:off x="1393371" y="6251920"/>
            <a:ext cx="40575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https://</a:t>
            </a:r>
            <a:r>
              <a:rPr lang="en-US" sz="600" err="1"/>
              <a:t>medium.com</a:t>
            </a:r>
            <a:r>
              <a:rPr lang="en-US" sz="600"/>
              <a:t>/@</a:t>
            </a:r>
            <a:r>
              <a:rPr lang="en-US" sz="600" err="1"/>
              <a:t>heng.huang</a:t>
            </a:r>
            <a:r>
              <a:rPr lang="en-US" sz="600"/>
              <a:t>/why-we-invested-in-silicon-box-and-advanced-chiplet-packaging-3d1905c6ec2e</a:t>
            </a:r>
          </a:p>
        </p:txBody>
      </p:sp>
    </p:spTree>
    <p:extLst>
      <p:ext uri="{BB962C8B-B14F-4D97-AF65-F5344CB8AC3E}">
        <p14:creationId xmlns:p14="http://schemas.microsoft.com/office/powerpoint/2010/main" val="1124991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F51FF-4EC5-7AFB-794A-CC05A00E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C91-E878-D071-9A66-4A2DD684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32E81-2717-A9F7-53E6-47D42C8B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090"/>
            <a:ext cx="10813473" cy="494116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As Deep Learning models continue to scale in size and complexity, traditional monolithic accelerators face growing limitations in performance, energy efficiency, and manufacturability.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Chiplet-based architectures combined with in-memory computing are promising alternative, offering modularity, scalability, and reduced communication overheads.</a:t>
            </a:r>
          </a:p>
          <a:p>
            <a:r>
              <a:rPr lang="en-US" dirty="0">
                <a:ea typeface="+mn-lt"/>
                <a:cs typeface="+mn-lt"/>
              </a:rPr>
              <a:t>INDM’s hierarchical interconnects and </a:t>
            </a:r>
            <a:r>
              <a:rPr lang="en-US" dirty="0" err="1">
                <a:ea typeface="+mn-lt"/>
                <a:cs typeface="+mn-lt"/>
              </a:rPr>
              <a:t>interdie</a:t>
            </a:r>
            <a:r>
              <a:rPr lang="en-US" dirty="0">
                <a:ea typeface="+mn-lt"/>
                <a:cs typeface="+mn-lt"/>
              </a:rPr>
              <a:t>-aware dataflow mapping</a:t>
            </a:r>
          </a:p>
          <a:p>
            <a:r>
              <a:rPr lang="en-US" dirty="0">
                <a:ea typeface="+mn-lt"/>
                <a:cs typeface="+mn-lt"/>
              </a:rPr>
              <a:t>Gemini’s architecture-mapping co-exploration</a:t>
            </a:r>
          </a:p>
          <a:p>
            <a:r>
              <a:rPr lang="en-US" dirty="0">
                <a:ea typeface="+mn-lt"/>
                <a:cs typeface="+mn-lt"/>
              </a:rPr>
              <a:t>Floret’s communication-aware NoI design</a:t>
            </a:r>
          </a:p>
          <a:p>
            <a:r>
              <a:rPr lang="en-US" dirty="0">
                <a:ea typeface="+mn-lt"/>
                <a:cs typeface="+mn-lt"/>
              </a:rPr>
              <a:t>TEFLON’s thermally optimized 3D layout</a:t>
            </a:r>
          </a:p>
          <a:p>
            <a:r>
              <a:rPr lang="en-US" dirty="0">
                <a:ea typeface="+mn-lt"/>
                <a:cs typeface="+mn-lt"/>
              </a:rPr>
              <a:t>We have highlighted how thoughtful hardware-software co-design can mitigate challenges such as dataflow mapping, workload partitioning, inter-chiplet communication, and thermal constraints.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79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82F0-37AF-7C5D-ADE9-31277D5A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0" y="2288495"/>
            <a:ext cx="10504715" cy="1826306"/>
          </a:xfrm>
        </p:spPr>
        <p:txBody>
          <a:bodyPr>
            <a:noAutofit/>
          </a:bodyPr>
          <a:lstStyle/>
          <a:p>
            <a:r>
              <a:rPr lang="en-US" sz="6600"/>
              <a:t>Thank You All For listening </a:t>
            </a:r>
          </a:p>
        </p:txBody>
      </p:sp>
    </p:spTree>
    <p:extLst>
      <p:ext uri="{BB962C8B-B14F-4D97-AF65-F5344CB8AC3E}">
        <p14:creationId xmlns:p14="http://schemas.microsoft.com/office/powerpoint/2010/main" val="201045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1974C-6190-4C6F-C876-C4F1C33EC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DA44-71D9-C532-4142-D172E1E0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Why Chiplet-Based Architectures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D620-5510-F825-6951-2807221B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71" y="1839686"/>
            <a:ext cx="10624457" cy="4740275"/>
          </a:xfrm>
        </p:spPr>
        <p:txBody>
          <a:bodyPr>
            <a:normAutofit/>
          </a:bodyPr>
          <a:lstStyle/>
          <a:p>
            <a:r>
              <a:rPr lang="en-US" sz="3200"/>
              <a:t>Lower Manufacturing Cost</a:t>
            </a:r>
          </a:p>
          <a:p>
            <a:r>
              <a:rPr lang="en-US" sz="3200"/>
              <a:t>Higher Yield</a:t>
            </a:r>
          </a:p>
          <a:p>
            <a:r>
              <a:rPr lang="en-US" sz="3200"/>
              <a:t>Lower Fabrication cost</a:t>
            </a:r>
          </a:p>
          <a:p>
            <a:r>
              <a:rPr lang="en-IN" sz="3200" i="0" u="none" strike="noStrike">
                <a:solidFill>
                  <a:srgbClr val="242424"/>
                </a:solidFill>
                <a:effectLst/>
                <a:latin typeface="source-serif-pro"/>
              </a:rPr>
              <a:t>Increased Design Flexibility</a:t>
            </a:r>
          </a:p>
          <a:p>
            <a:r>
              <a:rPr lang="en-IN" sz="3200" i="0" u="none" strike="noStrike">
                <a:solidFill>
                  <a:srgbClr val="242424"/>
                </a:solidFill>
                <a:effectLst/>
                <a:latin typeface="source-serif-pro"/>
              </a:rPr>
              <a:t>Scalability and Customization</a:t>
            </a:r>
          </a:p>
          <a:p>
            <a:r>
              <a:rPr lang="en-IN" sz="3200" i="0" u="none" strike="noStrike">
                <a:solidFill>
                  <a:srgbClr val="242424"/>
                </a:solidFill>
                <a:effectLst/>
                <a:latin typeface="source-serif-pro"/>
              </a:rPr>
              <a:t>Reduced Power Consumption</a:t>
            </a:r>
          </a:p>
          <a:p>
            <a:r>
              <a:rPr lang="en-IN" sz="3200">
                <a:solidFill>
                  <a:srgbClr val="242424"/>
                </a:solidFill>
                <a:latin typeface="source-serif-pro"/>
              </a:rPr>
              <a:t>High Performance Computing</a:t>
            </a:r>
          </a:p>
          <a:p>
            <a:r>
              <a:rPr lang="en-IN" sz="3200">
                <a:solidFill>
                  <a:srgbClr val="242424"/>
                </a:solidFill>
                <a:latin typeface="source-serif-pro"/>
              </a:rPr>
              <a:t>High Reliability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1903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0B6F-EBF0-4BED-AEF7-008C7655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500062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Multi-Chip-Module Packaging</a:t>
            </a:r>
            <a:b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8C59-2576-A19C-7F80-F8E7E3CA1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Slowing transistors scaling</a:t>
            </a:r>
          </a:p>
          <a:p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Reducing cost</a:t>
            </a:r>
          </a:p>
          <a:p>
            <a:pPr marL="0" indent="0">
              <a:buNone/>
            </a:pPr>
            <a:r>
              <a:rPr lang="en-IN">
                <a:solidFill>
                  <a:srgbClr val="000000"/>
                </a:solidFill>
                <a:effectLst/>
                <a:latin typeface="Helvetica" pitchFamily="2" charset="0"/>
              </a:rPr>
              <a:t>	– </a:t>
            </a:r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Yield losses cause fabrication cost to grow super linearly 	   with die size</a:t>
            </a:r>
          </a:p>
          <a:p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MCM Packaging</a:t>
            </a:r>
          </a:p>
          <a:p>
            <a:pPr marL="0" indent="0">
              <a:buNone/>
            </a:pPr>
            <a:r>
              <a:rPr lang="en-IN">
                <a:solidFill>
                  <a:srgbClr val="000000"/>
                </a:solidFill>
                <a:effectLst/>
                <a:latin typeface="Helvetica" pitchFamily="2" charset="0"/>
              </a:rPr>
              <a:t>	– </a:t>
            </a:r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Assembling </a:t>
            </a:r>
            <a:r>
              <a:rPr lang="en-IN">
                <a:solidFill>
                  <a:srgbClr val="FC1827"/>
                </a:solidFill>
                <a:effectLst/>
                <a:latin typeface="Arial" panose="020B0604020202020204" pitchFamily="34" charset="0"/>
              </a:rPr>
              <a:t>large-scale systems</a:t>
            </a:r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using small building 	  	   blocks known as </a:t>
            </a:r>
            <a:r>
              <a:rPr lang="en-IN" i="1">
                <a:solidFill>
                  <a:srgbClr val="FC1827"/>
                </a:solidFill>
                <a:effectLst/>
                <a:latin typeface="Arial" panose="020B0604020202020204" pitchFamily="34" charset="0"/>
              </a:rPr>
              <a:t>chiplets</a:t>
            </a:r>
            <a:endParaRPr lang="en-IN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IN">
                <a:solidFill>
                  <a:srgbClr val="000000"/>
                </a:solidFill>
                <a:effectLst/>
                <a:latin typeface="Helvetica" pitchFamily="2" charset="0"/>
              </a:rPr>
              <a:t>	– </a:t>
            </a:r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Multiple chiplets connected via on-package links</a:t>
            </a:r>
          </a:p>
          <a:p>
            <a:pPr marL="0" indent="0">
              <a:buNone/>
            </a:pPr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   using a </a:t>
            </a:r>
            <a:r>
              <a:rPr lang="en-IN">
                <a:solidFill>
                  <a:srgbClr val="FC1827"/>
                </a:solidFill>
                <a:effectLst/>
                <a:latin typeface="Arial" panose="020B0604020202020204" pitchFamily="34" charset="0"/>
              </a:rPr>
              <a:t>silicon interposer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0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66D2-BBCE-6054-0EF7-62F9559C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654" y="194981"/>
            <a:ext cx="10515600" cy="1325563"/>
          </a:xfrm>
        </p:spPr>
        <p:txBody>
          <a:bodyPr/>
          <a:lstStyle/>
          <a:p>
            <a:r>
              <a:rPr lang="en-US"/>
              <a:t>Package Level Integration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C6B040-0024-19E1-439A-C9A0D73FB5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1" y="1968084"/>
            <a:ext cx="5818772" cy="17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1457C-6659-C48B-807E-5523C02327A8}"/>
              </a:ext>
            </a:extLst>
          </p:cNvPr>
          <p:cNvSpPr txBox="1"/>
          <p:nvPr/>
        </p:nvSpPr>
        <p:spPr>
          <a:xfrm>
            <a:off x="7194549" y="1968084"/>
            <a:ext cx="4415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Chiplets on a Single Package connected together through a Network-on-Interposer (NoI)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81D75-27CC-84E7-4464-63CC8264BAF6}"/>
              </a:ext>
            </a:extLst>
          </p:cNvPr>
          <p:cNvSpPr txBox="1"/>
          <p:nvPr/>
        </p:nvSpPr>
        <p:spPr>
          <a:xfrm>
            <a:off x="777874" y="4432824"/>
            <a:ext cx="441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Further, each chiplet has several Processing Elements (PE’s) for computation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0F0B3-B864-5856-7B8A-78B468733D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/>
        </p:blipFill>
        <p:spPr>
          <a:xfrm>
            <a:off x="7096578" y="3865541"/>
            <a:ext cx="3283713" cy="2558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99873D-61C5-AD3E-8BD3-96584ED738F2}"/>
              </a:ext>
            </a:extLst>
          </p:cNvPr>
          <p:cNvSpPr txBox="1"/>
          <p:nvPr/>
        </p:nvSpPr>
        <p:spPr>
          <a:xfrm>
            <a:off x="7848600" y="6423558"/>
            <a:ext cx="3407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https://</a:t>
            </a:r>
            <a:r>
              <a:rPr lang="en-US" sz="800" err="1"/>
              <a:t>hackmd.io</a:t>
            </a:r>
            <a:r>
              <a:rPr lang="en-US" sz="800"/>
              <a:t>/@</a:t>
            </a:r>
            <a:r>
              <a:rPr lang="en-US" sz="800" err="1"/>
              <a:t>nctu</a:t>
            </a:r>
            <a:r>
              <a:rPr lang="en-US" sz="800"/>
              <a:t>-</a:t>
            </a:r>
            <a:r>
              <a:rPr lang="en-US" sz="800" err="1"/>
              <a:t>cas</a:t>
            </a:r>
            <a:r>
              <a:rPr lang="en-US" sz="800"/>
              <a:t>-lab/rJTovb6td</a:t>
            </a:r>
          </a:p>
        </p:txBody>
      </p:sp>
    </p:spTree>
    <p:extLst>
      <p:ext uri="{BB962C8B-B14F-4D97-AF65-F5344CB8AC3E}">
        <p14:creationId xmlns:p14="http://schemas.microsoft.com/office/powerpoint/2010/main" val="237293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87C8-A7E3-B794-0D47-C2C93F364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pPr algn="ctr"/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Die-stacking</a:t>
            </a:r>
            <a:b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5E2A-5C0E-CF9A-31B5-9D0ACBD31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Combination of multiple distinct silicon chips</a:t>
            </a:r>
          </a:p>
          <a:p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within a single package (Packaging Technologies)</a:t>
            </a:r>
          </a:p>
          <a:p>
            <a:pPr marL="0" indent="0">
              <a:buNone/>
            </a:pPr>
            <a:r>
              <a:rPr lang="en-IN">
                <a:solidFill>
                  <a:srgbClr val="000000"/>
                </a:solidFill>
                <a:effectLst/>
                <a:latin typeface="Helvetica" pitchFamily="2" charset="0"/>
              </a:rPr>
              <a:t>	– </a:t>
            </a:r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Vertical or 3D stacking</a:t>
            </a:r>
          </a:p>
          <a:p>
            <a:pPr marL="0" indent="0">
              <a:buNone/>
            </a:pPr>
            <a:r>
              <a:rPr lang="en-IN">
                <a:solidFill>
                  <a:srgbClr val="000000"/>
                </a:solidFill>
                <a:effectLst/>
                <a:latin typeface="Helvetica" pitchFamily="2" charset="0"/>
              </a:rPr>
              <a:t>	– </a:t>
            </a:r>
            <a:r>
              <a:rPr lang="en-IN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2.5D stacking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A278A-399D-CDC2-ABFC-C62AC2FA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08" y="4157354"/>
            <a:ext cx="10034582" cy="21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2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97F1-11A0-E0D3-3F6A-69B3C9EB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611"/>
            <a:ext cx="10515600" cy="1325563"/>
          </a:xfrm>
        </p:spPr>
        <p:txBody>
          <a:bodyPr/>
          <a:lstStyle/>
          <a:p>
            <a:pPr algn="ctr"/>
            <a:r>
              <a:rPr lang="en-US"/>
              <a:t>Interposer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14DB3-E67D-CE5E-67B7-27E92529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58" y="1836512"/>
            <a:ext cx="10787742" cy="4020002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IN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silicon or organic substrate with routing capabilities</a:t>
            </a:r>
          </a:p>
          <a:p>
            <a:r>
              <a:rPr lang="en-IN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IN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ntermediate electrical layer between a chip or chiplets and a circuit board</a:t>
            </a:r>
          </a:p>
          <a:p>
            <a:r>
              <a:rPr lang="en-IN">
                <a:solidFill>
                  <a:srgbClr val="000000"/>
                </a:solidFill>
                <a:latin typeface="Arial" panose="020B0604020202020204" pitchFamily="34" charset="0"/>
              </a:rPr>
              <a:t>U</a:t>
            </a:r>
            <a:r>
              <a:rPr lang="en-IN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sed for routing signals and power</a:t>
            </a:r>
          </a:p>
          <a:p>
            <a:pPr marL="0" indent="0">
              <a:buNone/>
            </a:pPr>
            <a:endParaRPr lang="en-US" sz="40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423EBFA-18EE-9188-5384-C7856817B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36" y="4068762"/>
            <a:ext cx="6612658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2841-EFC3-0C0C-1E22-83C206123C00}"/>
              </a:ext>
            </a:extLst>
          </p:cNvPr>
          <p:cNvSpPr txBox="1"/>
          <p:nvPr/>
        </p:nvSpPr>
        <p:spPr>
          <a:xfrm>
            <a:off x="6781800" y="6398955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techovedas.com</a:t>
            </a:r>
            <a:r>
              <a:rPr lang="en-US" sz="1200" dirty="0"/>
              <a:t>/what-is-2d-2-5d-3d-packaging-of-integrated-chips/</a:t>
            </a:r>
          </a:p>
        </p:txBody>
      </p:sp>
    </p:spTree>
    <p:extLst>
      <p:ext uri="{BB962C8B-B14F-4D97-AF65-F5344CB8AC3E}">
        <p14:creationId xmlns:p14="http://schemas.microsoft.com/office/powerpoint/2010/main" val="736522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3100</Words>
  <Application>Microsoft Office PowerPoint</Application>
  <PresentationFormat>Widescreen</PresentationFormat>
  <Paragraphs>257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 Chiplet-Based Architectures for Scalable DNN Accelerators </vt:lpstr>
      <vt:lpstr>Slowing Down of Moore’s Law</vt:lpstr>
      <vt:lpstr>   Post-Moore’s Era: What’s Next ?</vt:lpstr>
      <vt:lpstr>Transition from Large Monolithic Chip to Smaller Chiplets Architecture</vt:lpstr>
      <vt:lpstr>Why Chiplet-Based Architectures ?</vt:lpstr>
      <vt:lpstr>Multi-Chip-Module Packaging </vt:lpstr>
      <vt:lpstr>Package Level Integration</vt:lpstr>
      <vt:lpstr>Die-stacking </vt:lpstr>
      <vt:lpstr>Interposer</vt:lpstr>
      <vt:lpstr>Chiplet-based architectures for various applications:</vt:lpstr>
      <vt:lpstr>SIMBA: Baseline Architecture</vt:lpstr>
      <vt:lpstr>PowerPoint Presentation</vt:lpstr>
      <vt:lpstr>Paper Outline</vt:lpstr>
      <vt:lpstr>INDM: Chiplet-Based Interconnect Network and Dataflow Mapping for DNN Accelerators (IEEE TCAD 2024) </vt:lpstr>
      <vt:lpstr>Motivation</vt:lpstr>
      <vt:lpstr>Architecture</vt:lpstr>
      <vt:lpstr>Exploration of Architecture Partitioning</vt:lpstr>
      <vt:lpstr>Experiments</vt:lpstr>
      <vt:lpstr>Gemini: Mapping and Architecture Co-exploration for Large-scale DNN Chiplet Accelerators (HPCA2024) </vt:lpstr>
      <vt:lpstr>Motivation</vt:lpstr>
      <vt:lpstr>Layer Pipeline Spatial Mapping Encoding</vt:lpstr>
      <vt:lpstr>Experiments</vt:lpstr>
      <vt:lpstr>Florets for Chiplets: Data Flow-aware High-Performance and Energy-efficient Network-on-Interposer for CNN Inference Tasks (ACM TECS 2023)  </vt:lpstr>
      <vt:lpstr>Motivation</vt:lpstr>
      <vt:lpstr>Motivation</vt:lpstr>
      <vt:lpstr>Approach</vt:lpstr>
      <vt:lpstr>Space Filling Curve enabled NoI Architecture</vt:lpstr>
      <vt:lpstr>Space Filling Curve enabled NoI Architecture  </vt:lpstr>
      <vt:lpstr>Mapping Algorithm</vt:lpstr>
      <vt:lpstr>Experimental Setup</vt:lpstr>
      <vt:lpstr>Experimental results show that the Floret architecture can achieve up to 58% and 64% reduction in latency and energy respectively compared to state-of-the-art counterparts.  </vt:lpstr>
      <vt:lpstr>TEFLON: Thermally Efficient Dataflow-aware 3D NoC for Accelerating CNN Inferencing on Manycore PIM Architectures (ACM TECS 2024)  </vt:lpstr>
      <vt:lpstr>Motivation</vt:lpstr>
      <vt:lpstr>Approach</vt:lpstr>
      <vt:lpstr>Architecture</vt:lpstr>
      <vt:lpstr>Mapping</vt:lpstr>
      <vt:lpstr>PowerPoint Presentation</vt:lpstr>
      <vt:lpstr>Experimental Setup</vt:lpstr>
      <vt:lpstr>PowerPoint Presentation</vt:lpstr>
      <vt:lpstr>Conclusion</vt:lpstr>
      <vt:lpstr>Thank You All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Darpan Gaur</dc:creator>
  <cp:lastModifiedBy>Lakshay Arora</cp:lastModifiedBy>
  <cp:revision>5</cp:revision>
  <dcterms:created xsi:type="dcterms:W3CDTF">2025-02-08T22:50:04Z</dcterms:created>
  <dcterms:modified xsi:type="dcterms:W3CDTF">2025-05-10T17:09:27Z</dcterms:modified>
</cp:coreProperties>
</file>